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HK Grotesk Bold" panose="020B0604020202020204" charset="0"/>
      <p:regular r:id="rId20"/>
    </p:embeddedFont>
    <p:embeddedFont>
      <p:font typeface="HK Grotesk Light" panose="020B0604020202020204" charset="0"/>
      <p:regular r:id="rId21"/>
    </p:embeddedFont>
    <p:embeddedFont>
      <p:font typeface="HK Grotesk Light Italics" panose="020B0604020202020204" charset="0"/>
      <p:regular r:id="rId22"/>
    </p:embeddedFont>
    <p:embeddedFont>
      <p:font typeface="HK Grotesk Medium" panose="020B0604020202020204" charset="0"/>
      <p:regular r:id="rId23"/>
    </p:embeddedFont>
    <p:embeddedFont>
      <p:font typeface="HK Grotesk Semi-Bold" panose="020B0604020202020204" charset="0"/>
      <p:regular r:id="rId24"/>
    </p:embeddedFont>
    <p:embeddedFont>
      <p:font typeface="Quicksand Bold" panose="020B0604020202020204" charset="0"/>
      <p:regular r:id="rId25"/>
    </p:embeddedFont>
    <p:embeddedFont>
      <p:font typeface="Quicksand Medium"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2" Type="http://schemas.openxmlformats.org/officeDocument/2006/relationships/hyperlink" Target="https://muklasr.medium.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grpSp>
        <p:nvGrpSpPr>
          <p:cNvPr id="2" name="Group 2"/>
          <p:cNvGrpSpPr/>
          <p:nvPr/>
        </p:nvGrpSpPr>
        <p:grpSpPr>
          <a:xfrm>
            <a:off x="3367605" y="3092733"/>
            <a:ext cx="11552789" cy="4534021"/>
            <a:chOff x="0" y="0"/>
            <a:chExt cx="15403719" cy="6045361"/>
          </a:xfrm>
        </p:grpSpPr>
        <p:sp>
          <p:nvSpPr>
            <p:cNvPr id="3" name="TextBox 3"/>
            <p:cNvSpPr txBox="1"/>
            <p:nvPr/>
          </p:nvSpPr>
          <p:spPr>
            <a:xfrm>
              <a:off x="0" y="57150"/>
              <a:ext cx="15403719" cy="3594523"/>
            </a:xfrm>
            <a:prstGeom prst="rect">
              <a:avLst/>
            </a:prstGeom>
          </p:spPr>
          <p:txBody>
            <a:bodyPr lIns="0" tIns="0" rIns="0" bIns="0" rtlCol="0" anchor="t">
              <a:spAutoFit/>
            </a:bodyPr>
            <a:lstStyle/>
            <a:p>
              <a:pPr algn="ctr">
                <a:lnSpc>
                  <a:spcPts val="7039"/>
                </a:lnSpc>
              </a:pPr>
              <a:r>
                <a:rPr lang="en-US" sz="6399" spc="-63" dirty="0" err="1">
                  <a:solidFill>
                    <a:srgbClr val="FF0000"/>
                  </a:solidFill>
                  <a:latin typeface="HK Grotesk Semi-Bold"/>
                </a:rPr>
                <a:t>Syahrul</a:t>
              </a:r>
              <a:r>
                <a:rPr lang="en-US" sz="6399" spc="-63" dirty="0">
                  <a:solidFill>
                    <a:srgbClr val="FF0000"/>
                  </a:solidFill>
                  <a:latin typeface="HK Grotesk Semi-Bold"/>
                </a:rPr>
                <a:t> </a:t>
              </a:r>
              <a:r>
                <a:rPr lang="en-US" sz="6399" spc="-63" dirty="0" err="1">
                  <a:solidFill>
                    <a:srgbClr val="FF0000"/>
                  </a:solidFill>
                  <a:latin typeface="HK Grotesk Semi-Bold"/>
                </a:rPr>
                <a:t>Rakasiwi</a:t>
              </a:r>
              <a:endParaRPr lang="en-US" sz="6399" spc="-63" dirty="0">
                <a:solidFill>
                  <a:srgbClr val="FF0000"/>
                </a:solidFill>
                <a:latin typeface="HK Grotesk Semi-Bold"/>
              </a:endParaRPr>
            </a:p>
            <a:p>
              <a:pPr algn="ctr">
                <a:lnSpc>
                  <a:spcPts val="7039"/>
                </a:lnSpc>
              </a:pPr>
              <a:r>
                <a:rPr lang="en-US" sz="6399" spc="-63" dirty="0">
                  <a:solidFill>
                    <a:srgbClr val="FFFFFF"/>
                  </a:solidFill>
                  <a:latin typeface="HK Grotesk Semi-Bold"/>
                </a:rPr>
                <a:t>201011400139 </a:t>
              </a:r>
            </a:p>
            <a:p>
              <a:pPr algn="ctr">
                <a:lnSpc>
                  <a:spcPts val="7039"/>
                </a:lnSpc>
              </a:pPr>
              <a:r>
                <a:rPr lang="en-US" sz="6399" spc="-63" dirty="0">
                  <a:solidFill>
                    <a:srgbClr val="FFFFFF"/>
                  </a:solidFill>
                  <a:latin typeface="HK Grotesk Semi-Bold"/>
                </a:rPr>
                <a:t>07 TPLE 010</a:t>
              </a:r>
            </a:p>
          </p:txBody>
        </p:sp>
        <p:sp>
          <p:nvSpPr>
            <p:cNvPr id="4" name="TextBox 4"/>
            <p:cNvSpPr txBox="1"/>
            <p:nvPr/>
          </p:nvSpPr>
          <p:spPr>
            <a:xfrm>
              <a:off x="1492196" y="4657886"/>
              <a:ext cx="12419328" cy="1387475"/>
            </a:xfrm>
            <a:prstGeom prst="rect">
              <a:avLst/>
            </a:prstGeom>
          </p:spPr>
          <p:txBody>
            <a:bodyPr lIns="0" tIns="0" rIns="0" bIns="0" rtlCol="0" anchor="t">
              <a:spAutoFit/>
            </a:bodyPr>
            <a:lstStyle/>
            <a:p>
              <a:pPr algn="ctr">
                <a:lnSpc>
                  <a:spcPts val="4200"/>
                </a:lnSpc>
              </a:pPr>
              <a:r>
                <a:rPr lang="en-US" sz="3000">
                  <a:solidFill>
                    <a:srgbClr val="FFFFFF"/>
                  </a:solidFill>
                  <a:latin typeface="HK Grotesk Light"/>
                </a:rPr>
                <a:t>UTS TESTING DAN QA PERANGKAT LUNAK</a:t>
              </a:r>
            </a:p>
            <a:p>
              <a:pPr algn="ctr">
                <a:lnSpc>
                  <a:spcPts val="4200"/>
                </a:lnSpc>
                <a:spcBef>
                  <a:spcPct val="0"/>
                </a:spcBef>
              </a:pPr>
              <a:endParaRPr lang="en-US" sz="3000">
                <a:solidFill>
                  <a:srgbClr val="FFFFFF"/>
                </a:solidFill>
                <a:latin typeface="HK Grotesk Light"/>
              </a:endParaRPr>
            </a:p>
          </p:txBody>
        </p:sp>
        <p:sp>
          <p:nvSpPr>
            <p:cNvPr id="5" name="AutoShape 5"/>
            <p:cNvSpPr/>
            <p:nvPr/>
          </p:nvSpPr>
          <p:spPr>
            <a:xfrm>
              <a:off x="886169" y="4060099"/>
              <a:ext cx="13631380" cy="0"/>
            </a:xfrm>
            <a:prstGeom prst="line">
              <a:avLst/>
            </a:prstGeom>
            <a:ln w="63500" cap="rnd">
              <a:solidFill>
                <a:srgbClr val="343434"/>
              </a:solidFill>
              <a:prstDash val="sysDot"/>
              <a:headEnd type="none" w="sm" len="sm"/>
              <a:tailEnd type="none" w="sm" len="sm"/>
            </a:ln>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028700" y="1028700"/>
            <a:ext cx="7751862" cy="6667500"/>
          </a:xfrm>
          <a:prstGeom prst="rect">
            <a:avLst/>
          </a:prstGeom>
        </p:spPr>
        <p:txBody>
          <a:bodyPr lIns="0" tIns="0" rIns="0" bIns="0" rtlCol="0" anchor="t">
            <a:spAutoFit/>
          </a:bodyPr>
          <a:lstStyle/>
          <a:p>
            <a:pPr>
              <a:lnSpc>
                <a:spcPts val="2160"/>
              </a:lnSpc>
              <a:spcBef>
                <a:spcPct val="0"/>
              </a:spcBef>
            </a:pPr>
            <a:r>
              <a:rPr lang="en-US" sz="1800">
                <a:solidFill>
                  <a:srgbClr val="FFFFFF"/>
                </a:solidFill>
                <a:latin typeface="HK Grotesk Semi-Bold"/>
              </a:rPr>
              <a:t>dev-test:</a:t>
            </a:r>
          </a:p>
          <a:p>
            <a:pPr>
              <a:lnSpc>
                <a:spcPts val="2160"/>
              </a:lnSpc>
              <a:spcBef>
                <a:spcPct val="0"/>
              </a:spcBef>
            </a:pPr>
            <a:r>
              <a:rPr lang="en-US" sz="1800">
                <a:solidFill>
                  <a:srgbClr val="FFFFFF"/>
                </a:solidFill>
                <a:latin typeface="HK Grotesk Semi-Bold"/>
              </a:rPr>
              <a:t>  stage: test</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echo "SECRET_KEY=$SECRET_KEY_DJANGO" &gt; .env.dev</a:t>
            </a:r>
          </a:p>
          <a:p>
            <a:pPr>
              <a:lnSpc>
                <a:spcPts val="2160"/>
              </a:lnSpc>
              <a:spcBef>
                <a:spcPct val="0"/>
              </a:spcBef>
            </a:pPr>
            <a:r>
              <a:rPr lang="en-US" sz="1800">
                <a:solidFill>
                  <a:srgbClr val="FFFFFF"/>
                </a:solidFill>
                <a:latin typeface="HK Grotesk Semi-Bold"/>
              </a:rPr>
              <a:t>    - apt-get update -qq</a:t>
            </a:r>
          </a:p>
          <a:p>
            <a:pPr>
              <a:lnSpc>
                <a:spcPts val="2160"/>
              </a:lnSpc>
              <a:spcBef>
                <a:spcPct val="0"/>
              </a:spcBef>
            </a:pPr>
            <a:r>
              <a:rPr lang="en-US" sz="1800">
                <a:solidFill>
                  <a:srgbClr val="FFFFFF"/>
                </a:solidFill>
                <a:latin typeface="HK Grotesk Semi-Bold"/>
              </a:rPr>
              <a:t>    - python manage.py collectstatic --settings=sip.settings.dev --no-input</a:t>
            </a:r>
          </a:p>
          <a:p>
            <a:pPr>
              <a:lnSpc>
                <a:spcPts val="2160"/>
              </a:lnSpc>
              <a:spcBef>
                <a:spcPct val="0"/>
              </a:spcBef>
            </a:pPr>
            <a:r>
              <a:rPr lang="en-US" sz="1800">
                <a:solidFill>
                  <a:srgbClr val="FFFFFF"/>
                </a:solidFill>
                <a:latin typeface="HK Grotesk Semi-Bold"/>
              </a:rPr>
              <a:t>    - python manage.py runserver 8000 --settings=sip.settings.dev &amp;</a:t>
            </a:r>
          </a:p>
          <a:p>
            <a:pPr>
              <a:lnSpc>
                <a:spcPts val="2160"/>
              </a:lnSpc>
              <a:spcBef>
                <a:spcPct val="0"/>
              </a:spcBef>
            </a:pPr>
            <a:r>
              <a:rPr lang="en-US" sz="1800">
                <a:solidFill>
                  <a:srgbClr val="FFFFFF"/>
                </a:solidFill>
                <a:latin typeface="HK Grotesk Semi-Bold"/>
              </a:rPr>
              <a:t>  when: on_success</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python manage.py test --settings=sip.settings.dev</a:t>
            </a:r>
          </a:p>
          <a:p>
            <a:pPr>
              <a:lnSpc>
                <a:spcPts val="2160"/>
              </a:lnSpc>
              <a:spcBef>
                <a:spcPct val="0"/>
              </a:spcBef>
            </a:pPr>
            <a:r>
              <a:rPr lang="en-US" sz="1800">
                <a:solidFill>
                  <a:srgbClr val="FFFFFF"/>
                </a:solidFill>
                <a:latin typeface="HK Grotesk Semi-Bold"/>
              </a:rPr>
              <a:t>  only:</a:t>
            </a:r>
          </a:p>
          <a:p>
            <a:pPr>
              <a:lnSpc>
                <a:spcPts val="2160"/>
              </a:lnSpc>
              <a:spcBef>
                <a:spcPct val="0"/>
              </a:spcBef>
            </a:pPr>
            <a:r>
              <a:rPr lang="en-US" sz="1800">
                <a:solidFill>
                  <a:srgbClr val="FFFFFF"/>
                </a:solidFill>
                <a:latin typeface="HK Grotesk Semi-Bold"/>
              </a:rPr>
              <a:t>    - development</a:t>
            </a:r>
          </a:p>
          <a:p>
            <a:pPr>
              <a:lnSpc>
                <a:spcPts val="2160"/>
              </a:lnSpc>
              <a:spcBef>
                <a:spcPct val="0"/>
              </a:spcBef>
            </a:pPr>
            <a:r>
              <a:rPr lang="en-US" sz="1800">
                <a:solidFill>
                  <a:srgbClr val="FFFFFF"/>
                </a:solidFill>
                <a:latin typeface="HK Grotesk Semi-Bold"/>
              </a:rPr>
              <a:t>    - /^.*PBI-.*$/</a:t>
            </a:r>
          </a:p>
          <a:p>
            <a:pPr>
              <a:lnSpc>
                <a:spcPts val="2160"/>
              </a:lnSpc>
              <a:spcBef>
                <a:spcPct val="0"/>
              </a:spcBef>
            </a:pPr>
            <a:r>
              <a:rPr lang="en-US" sz="1800">
                <a:solidFill>
                  <a:srgbClr val="FFFFFF"/>
                </a:solidFill>
                <a:latin typeface="HK Grotesk Semi-Bold"/>
              </a:rPr>
              <a:t>staging-test:</a:t>
            </a:r>
          </a:p>
          <a:p>
            <a:pPr>
              <a:lnSpc>
                <a:spcPts val="2160"/>
              </a:lnSpc>
              <a:spcBef>
                <a:spcPct val="0"/>
              </a:spcBef>
            </a:pPr>
            <a:r>
              <a:rPr lang="en-US" sz="1800">
                <a:solidFill>
                  <a:srgbClr val="FFFFFF"/>
                </a:solidFill>
                <a:latin typeface="HK Grotesk Semi-Bold"/>
              </a:rPr>
              <a:t>  stage: test</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echo "SECRET_KEY=$SECRET_KEY_DJANGO" &gt; .env.staging</a:t>
            </a:r>
          </a:p>
          <a:p>
            <a:pPr>
              <a:lnSpc>
                <a:spcPts val="2160"/>
              </a:lnSpc>
              <a:spcBef>
                <a:spcPct val="0"/>
              </a:spcBef>
            </a:pPr>
            <a:r>
              <a:rPr lang="en-US" sz="1800">
                <a:solidFill>
                  <a:srgbClr val="FFFFFF"/>
                </a:solidFill>
                <a:latin typeface="HK Grotesk Semi-Bold"/>
              </a:rPr>
              <a:t>    - apt-get update -qq</a:t>
            </a:r>
          </a:p>
          <a:p>
            <a:pPr>
              <a:lnSpc>
                <a:spcPts val="2160"/>
              </a:lnSpc>
              <a:spcBef>
                <a:spcPct val="0"/>
              </a:spcBef>
            </a:pPr>
            <a:r>
              <a:rPr lang="en-US" sz="1800">
                <a:solidFill>
                  <a:srgbClr val="FFFFFF"/>
                </a:solidFill>
                <a:latin typeface="HK Grotesk Semi-Bold"/>
              </a:rPr>
              <a:t>    - python manage.py collectstatic --settings=sip.settings.staging --no-input</a:t>
            </a:r>
          </a:p>
          <a:p>
            <a:pPr>
              <a:lnSpc>
                <a:spcPts val="2160"/>
              </a:lnSpc>
              <a:spcBef>
                <a:spcPct val="0"/>
              </a:spcBef>
            </a:pPr>
            <a:r>
              <a:rPr lang="en-US" sz="1800">
                <a:solidFill>
                  <a:srgbClr val="FFFFFF"/>
                </a:solidFill>
                <a:latin typeface="HK Grotesk Semi-Bold"/>
              </a:rPr>
              <a:t>    - python manage.py runserver 8000 --settings=sip.settings.staging &amp;</a:t>
            </a:r>
          </a:p>
          <a:p>
            <a:pPr>
              <a:lnSpc>
                <a:spcPts val="2160"/>
              </a:lnSpc>
              <a:spcBef>
                <a:spcPct val="0"/>
              </a:spcBef>
            </a:pPr>
            <a:r>
              <a:rPr lang="en-US" sz="1800">
                <a:solidFill>
                  <a:srgbClr val="FFFFFF"/>
                </a:solidFill>
                <a:latin typeface="HK Grotesk Semi-Bold"/>
              </a:rPr>
              <a:t>  when: on_success</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python manage.py test --settings=sip.settings.staging</a:t>
            </a:r>
          </a:p>
          <a:p>
            <a:pPr>
              <a:lnSpc>
                <a:spcPts val="2160"/>
              </a:lnSpc>
              <a:spcBef>
                <a:spcPct val="0"/>
              </a:spcBef>
            </a:pPr>
            <a:r>
              <a:rPr lang="en-US" sz="1800">
                <a:solidFill>
                  <a:srgbClr val="FFFFFF"/>
                </a:solidFill>
                <a:latin typeface="HK Grotesk Semi-Bold"/>
              </a:rPr>
              <a:t>  only:</a:t>
            </a:r>
          </a:p>
          <a:p>
            <a:pPr>
              <a:lnSpc>
                <a:spcPts val="2160"/>
              </a:lnSpc>
              <a:spcBef>
                <a:spcPct val="0"/>
              </a:spcBef>
            </a:pPr>
            <a:r>
              <a:rPr lang="en-US" sz="1800">
                <a:solidFill>
                  <a:srgbClr val="FFFFFF"/>
                </a:solidFill>
                <a:latin typeface="HK Grotesk Semi-Bold"/>
              </a:rPr>
              <a:t>    - staging</a:t>
            </a:r>
          </a:p>
        </p:txBody>
      </p:sp>
      <p:sp>
        <p:nvSpPr>
          <p:cNvPr id="4" name="TextBox 4"/>
          <p:cNvSpPr txBox="1"/>
          <p:nvPr/>
        </p:nvSpPr>
        <p:spPr>
          <a:xfrm>
            <a:off x="1236219" y="8072051"/>
            <a:ext cx="7336824" cy="1066800"/>
          </a:xfrm>
          <a:prstGeom prst="rect">
            <a:avLst/>
          </a:prstGeom>
        </p:spPr>
        <p:txBody>
          <a:bodyPr lIns="0" tIns="0" rIns="0" bIns="0" rtlCol="0" anchor="t">
            <a:spAutoFit/>
          </a:bodyPr>
          <a:lstStyle/>
          <a:p>
            <a:pPr>
              <a:lnSpc>
                <a:spcPts val="2160"/>
              </a:lnSpc>
              <a:spcBef>
                <a:spcPct val="0"/>
              </a:spcBef>
            </a:pPr>
            <a:r>
              <a:rPr lang="en-US" sz="1800">
                <a:solidFill>
                  <a:srgbClr val="FFFFFF"/>
                </a:solidFill>
                <a:latin typeface="HK Grotesk Semi-Bold"/>
              </a:rPr>
              <a:t>Bagian ini adalah job dev-test dan job staging-test, untuk dev-test konfigurasi jobs akan dijalankan ketika masuk ke branch development dan branch dengan regex mengandung kata PBI. Setiap konfigurasi ini dibuat semirip mungkin dan sudah di-set pertama kali dengan konvensi,</a:t>
            </a:r>
          </a:p>
        </p:txBody>
      </p:sp>
      <p:sp>
        <p:nvSpPr>
          <p:cNvPr id="5" name="TextBox 5"/>
          <p:cNvSpPr txBox="1"/>
          <p:nvPr/>
        </p:nvSpPr>
        <p:spPr>
          <a:xfrm>
            <a:off x="10051602" y="1902426"/>
            <a:ext cx="5567958" cy="533400"/>
          </a:xfrm>
          <a:prstGeom prst="rect">
            <a:avLst/>
          </a:prstGeom>
        </p:spPr>
        <p:txBody>
          <a:bodyPr lIns="0" tIns="0" rIns="0" bIns="0" rtlCol="0" anchor="t">
            <a:spAutoFit/>
          </a:bodyPr>
          <a:lstStyle/>
          <a:p>
            <a:pPr>
              <a:lnSpc>
                <a:spcPts val="2160"/>
              </a:lnSpc>
              <a:spcBef>
                <a:spcPct val="0"/>
              </a:spcBef>
            </a:pPr>
            <a:r>
              <a:rPr lang="en-US" sz="1800">
                <a:solidFill>
                  <a:srgbClr val="FFFFFF"/>
                </a:solidFill>
                <a:latin typeface="HK Grotesk Semi-Bold"/>
              </a:rPr>
              <a:t>--settings=sip.settings.dev     // pada fase development</a:t>
            </a:r>
          </a:p>
          <a:p>
            <a:pPr>
              <a:lnSpc>
                <a:spcPts val="2160"/>
              </a:lnSpc>
              <a:spcBef>
                <a:spcPct val="0"/>
              </a:spcBef>
            </a:pPr>
            <a:r>
              <a:rPr lang="en-US" sz="1800">
                <a:solidFill>
                  <a:srgbClr val="FFFFFF"/>
                </a:solidFill>
                <a:latin typeface="HK Grotesk Semi-Bold"/>
              </a:rPr>
              <a:t>--settings=sip.settings.staging // pada fase staging</a:t>
            </a:r>
          </a:p>
        </p:txBody>
      </p:sp>
      <p:sp>
        <p:nvSpPr>
          <p:cNvPr id="6" name="TextBox 6"/>
          <p:cNvSpPr txBox="1"/>
          <p:nvPr/>
        </p:nvSpPr>
        <p:spPr>
          <a:xfrm>
            <a:off x="10051602" y="2882214"/>
            <a:ext cx="6858000" cy="2133600"/>
          </a:xfrm>
          <a:prstGeom prst="rect">
            <a:avLst/>
          </a:prstGeom>
        </p:spPr>
        <p:txBody>
          <a:bodyPr lIns="0" tIns="0" rIns="0" bIns="0" rtlCol="0" anchor="t">
            <a:spAutoFit/>
          </a:bodyPr>
          <a:lstStyle/>
          <a:p>
            <a:pPr>
              <a:lnSpc>
                <a:spcPts val="2160"/>
              </a:lnSpc>
              <a:spcBef>
                <a:spcPct val="0"/>
              </a:spcBef>
            </a:pPr>
            <a:r>
              <a:rPr lang="en-US" sz="1800">
                <a:solidFill>
                  <a:srgbClr val="FFFFFF"/>
                </a:solidFill>
                <a:latin typeface="HK Grotesk Semi-Bold"/>
              </a:rPr>
              <a:t>Agar aman, juga konfigurasi pada SECRET_KEY tidak dibuat hardcode, melainkan lewat environment variables yang telah disediakan oleh Gitlab.</a:t>
            </a:r>
          </a:p>
          <a:p>
            <a:pPr>
              <a:lnSpc>
                <a:spcPts val="2160"/>
              </a:lnSpc>
              <a:spcBef>
                <a:spcPct val="0"/>
              </a:spcBef>
            </a:pPr>
            <a:endParaRPr lang="en-US" sz="1800">
              <a:solidFill>
                <a:srgbClr val="FFFFFF"/>
              </a:solidFill>
              <a:latin typeface="HK Grotesk Semi-Bold"/>
            </a:endParaRPr>
          </a:p>
          <a:p>
            <a:pPr>
              <a:lnSpc>
                <a:spcPts val="2160"/>
              </a:lnSpc>
              <a:spcBef>
                <a:spcPct val="0"/>
              </a:spcBef>
            </a:pPr>
            <a:r>
              <a:rPr lang="en-US" sz="1800">
                <a:solidFill>
                  <a:srgbClr val="FFFFFF"/>
                </a:solidFill>
                <a:latin typeface="HK Grotesk Semi-Bold"/>
              </a:rPr>
              <a:t>Job selanjutnya adalah lint untuk mengeksekusi linter dengan menggunakan flake8. Terdapat allow_failure: true untuk memastikan jika job gagal, maka tetap akan dilanjutkan ke job berikutnya.</a:t>
            </a:r>
          </a:p>
        </p:txBody>
      </p:sp>
      <p:sp>
        <p:nvSpPr>
          <p:cNvPr id="7" name="TextBox 7"/>
          <p:cNvSpPr txBox="1"/>
          <p:nvPr/>
        </p:nvSpPr>
        <p:spPr>
          <a:xfrm>
            <a:off x="10051602" y="5143500"/>
            <a:ext cx="1981795" cy="1866900"/>
          </a:xfrm>
          <a:prstGeom prst="rect">
            <a:avLst/>
          </a:prstGeom>
        </p:spPr>
        <p:txBody>
          <a:bodyPr lIns="0" tIns="0" rIns="0" bIns="0" rtlCol="0" anchor="t">
            <a:spAutoFit/>
          </a:bodyPr>
          <a:lstStyle/>
          <a:p>
            <a:pPr>
              <a:lnSpc>
                <a:spcPts val="2160"/>
              </a:lnSpc>
              <a:spcBef>
                <a:spcPct val="0"/>
              </a:spcBef>
            </a:pPr>
            <a:r>
              <a:rPr lang="en-US" sz="1800">
                <a:solidFill>
                  <a:srgbClr val="FFFFFF"/>
                </a:solidFill>
                <a:latin typeface="HK Grotesk Semi-Bold"/>
              </a:rPr>
              <a:t>...</a:t>
            </a:r>
          </a:p>
          <a:p>
            <a:pPr>
              <a:lnSpc>
                <a:spcPts val="2160"/>
              </a:lnSpc>
              <a:spcBef>
                <a:spcPct val="0"/>
              </a:spcBef>
            </a:pPr>
            <a:r>
              <a:rPr lang="en-US" sz="1800">
                <a:solidFill>
                  <a:srgbClr val="FFFFFF"/>
                </a:solidFill>
                <a:latin typeface="HK Grotesk Semi-Bold"/>
              </a:rPr>
              <a:t>lint:</a:t>
            </a:r>
          </a:p>
          <a:p>
            <a:pPr>
              <a:lnSpc>
                <a:spcPts val="2160"/>
              </a:lnSpc>
              <a:spcBef>
                <a:spcPct val="0"/>
              </a:spcBef>
            </a:pPr>
            <a:r>
              <a:rPr lang="en-US" sz="1800">
                <a:solidFill>
                  <a:srgbClr val="FFFFFF"/>
                </a:solidFill>
                <a:latin typeface="HK Grotesk Semi-Bold"/>
              </a:rPr>
              <a:t>  stage: flake8</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flake8</a:t>
            </a:r>
          </a:p>
          <a:p>
            <a:pPr>
              <a:lnSpc>
                <a:spcPts val="2160"/>
              </a:lnSpc>
              <a:spcBef>
                <a:spcPct val="0"/>
              </a:spcBef>
            </a:pPr>
            <a:r>
              <a:rPr lang="en-US" sz="1800">
                <a:solidFill>
                  <a:srgbClr val="FFFFFF"/>
                </a:solidFill>
                <a:latin typeface="HK Grotesk Semi-Bold"/>
              </a:rPr>
              <a:t>  allow_failure: true</a:t>
            </a:r>
          </a:p>
          <a:p>
            <a:pPr>
              <a:lnSpc>
                <a:spcPts val="2160"/>
              </a:lnSpc>
              <a:spcBef>
                <a:spcPct val="0"/>
              </a:spcBef>
            </a:pPr>
            <a:r>
              <a:rPr lang="en-US" sz="1800">
                <a:solidFill>
                  <a:srgbClr val="FFFFFF"/>
                </a:solidFill>
                <a:latin typeface="HK Grotesk Semi-Bold"/>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1888182" y="1743209"/>
            <a:ext cx="14511635" cy="6134100"/>
          </a:xfrm>
          <a:prstGeom prst="rect">
            <a:avLst/>
          </a:prstGeom>
        </p:spPr>
        <p:txBody>
          <a:bodyPr lIns="0" tIns="0" rIns="0" bIns="0" rtlCol="0" anchor="t">
            <a:spAutoFit/>
          </a:bodyPr>
          <a:lstStyle/>
          <a:p>
            <a:pPr>
              <a:lnSpc>
                <a:spcPts val="2160"/>
              </a:lnSpc>
              <a:spcBef>
                <a:spcPct val="0"/>
              </a:spcBef>
            </a:pPr>
            <a:r>
              <a:rPr lang="en-US" sz="1800">
                <a:solidFill>
                  <a:srgbClr val="FFFFFF"/>
                </a:solidFill>
                <a:latin typeface="HK Grotesk Semi-Bold"/>
              </a:rPr>
              <a:t>...</a:t>
            </a:r>
          </a:p>
          <a:p>
            <a:pPr>
              <a:lnSpc>
                <a:spcPts val="2160"/>
              </a:lnSpc>
              <a:spcBef>
                <a:spcPct val="0"/>
              </a:spcBef>
            </a:pPr>
            <a:r>
              <a:rPr lang="en-US" sz="1800">
                <a:solidFill>
                  <a:srgbClr val="FFFFFF"/>
                </a:solidFill>
                <a:latin typeface="HK Grotesk Semi-Bold"/>
              </a:rPr>
              <a:t>sonarqube:</a:t>
            </a:r>
          </a:p>
          <a:p>
            <a:pPr>
              <a:lnSpc>
                <a:spcPts val="2160"/>
              </a:lnSpc>
              <a:spcBef>
                <a:spcPct val="0"/>
              </a:spcBef>
            </a:pPr>
            <a:r>
              <a:rPr lang="en-US" sz="1800">
                <a:solidFill>
                  <a:srgbClr val="FFFFFF"/>
                </a:solidFill>
                <a:latin typeface="HK Grotesk Semi-Bold"/>
              </a:rPr>
              <a:t>  image: nuga99/sonar-scanner-python</a:t>
            </a:r>
          </a:p>
          <a:p>
            <a:pPr>
              <a:lnSpc>
                <a:spcPts val="2160"/>
              </a:lnSpc>
              <a:spcBef>
                <a:spcPct val="0"/>
              </a:spcBef>
            </a:pPr>
            <a:r>
              <a:rPr lang="en-US" sz="1800">
                <a:solidFill>
                  <a:srgbClr val="FFFFFF"/>
                </a:solidFill>
                <a:latin typeface="HK Grotesk Semi-Bold"/>
              </a:rPr>
              <a:t>  stage: sonarqube</a:t>
            </a:r>
          </a:p>
          <a:p>
            <a:pPr>
              <a:lnSpc>
                <a:spcPts val="2160"/>
              </a:lnSpc>
              <a:spcBef>
                <a:spcPct val="0"/>
              </a:spcBef>
            </a:pPr>
            <a:r>
              <a:rPr lang="en-US" sz="1800">
                <a:solidFill>
                  <a:srgbClr val="FFFFFF"/>
                </a:solidFill>
                <a:latin typeface="HK Grotesk Semi-Bold"/>
              </a:rPr>
              <a:t>  before_script: </a:t>
            </a:r>
          </a:p>
          <a:p>
            <a:pPr>
              <a:lnSpc>
                <a:spcPts val="2160"/>
              </a:lnSpc>
              <a:spcBef>
                <a:spcPct val="0"/>
              </a:spcBef>
            </a:pPr>
            <a:r>
              <a:rPr lang="en-US" sz="1800">
                <a:solidFill>
                  <a:srgbClr val="FFFFFF"/>
                </a:solidFill>
                <a:latin typeface="HK Grotesk Semi-Bold"/>
              </a:rPr>
              <a:t>    - python3 -V</a:t>
            </a:r>
          </a:p>
          <a:p>
            <a:pPr>
              <a:lnSpc>
                <a:spcPts val="2160"/>
              </a:lnSpc>
              <a:spcBef>
                <a:spcPct val="0"/>
              </a:spcBef>
            </a:pPr>
            <a:r>
              <a:rPr lang="en-US" sz="1800">
                <a:solidFill>
                  <a:srgbClr val="FFFFFF"/>
                </a:solidFill>
                <a:latin typeface="HK Grotesk Semi-Bold"/>
              </a:rPr>
              <a:t>    - pip3 install -r requirements.txt</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if [[ $CI_COMMIT_REF_NAME == staging ]]; then ENVIRON="sip.settings.staging"; else ENVIRON="sip.settings.dev"; fi</a:t>
            </a:r>
          </a:p>
          <a:p>
            <a:pPr>
              <a:lnSpc>
                <a:spcPts val="2160"/>
              </a:lnSpc>
              <a:spcBef>
                <a:spcPct val="0"/>
              </a:spcBef>
            </a:pPr>
            <a:r>
              <a:rPr lang="en-US" sz="1800">
                <a:solidFill>
                  <a:srgbClr val="FFFFFF"/>
                </a:solidFill>
                <a:latin typeface="HK Grotesk Semi-Bold"/>
              </a:rPr>
              <a:t>    - coverage run --omit='manage.py,*/venv/*,**/python3.6/**,authentication/cas_wrapper.py,/usr/**' manage.py test --settings=${ENVIRON}</a:t>
            </a:r>
          </a:p>
          <a:p>
            <a:pPr>
              <a:lnSpc>
                <a:spcPts val="2160"/>
              </a:lnSpc>
              <a:spcBef>
                <a:spcPct val="0"/>
              </a:spcBef>
            </a:pPr>
            <a:r>
              <a:rPr lang="en-US" sz="1800">
                <a:solidFill>
                  <a:srgbClr val="FFFFFF"/>
                </a:solidFill>
                <a:latin typeface="HK Grotesk Semi-Bold"/>
              </a:rPr>
              <a:t>    - coverage report -m</a:t>
            </a:r>
          </a:p>
          <a:p>
            <a:pPr>
              <a:lnSpc>
                <a:spcPts val="2160"/>
              </a:lnSpc>
              <a:spcBef>
                <a:spcPct val="0"/>
              </a:spcBef>
            </a:pPr>
            <a:r>
              <a:rPr lang="en-US" sz="1800">
                <a:solidFill>
                  <a:srgbClr val="FFFFFF"/>
                </a:solidFill>
                <a:latin typeface="HK Grotesk Semi-Bold"/>
              </a:rPr>
              <a:t>    - coverage xml -i</a:t>
            </a:r>
          </a:p>
          <a:p>
            <a:pPr>
              <a:lnSpc>
                <a:spcPts val="2160"/>
              </a:lnSpc>
              <a:spcBef>
                <a:spcPct val="0"/>
              </a:spcBef>
            </a:pPr>
            <a:r>
              <a:rPr lang="en-US" sz="1800">
                <a:solidFill>
                  <a:srgbClr val="FFFFFF"/>
                </a:solidFill>
                <a:latin typeface="HK Grotesk Semi-Bold"/>
              </a:rPr>
              <a:t>    - sonar-scanner</a:t>
            </a:r>
          </a:p>
          <a:p>
            <a:pPr>
              <a:lnSpc>
                <a:spcPts val="2160"/>
              </a:lnSpc>
              <a:spcBef>
                <a:spcPct val="0"/>
              </a:spcBef>
            </a:pPr>
            <a:r>
              <a:rPr lang="en-US" sz="1800">
                <a:solidFill>
                  <a:srgbClr val="FFFFFF"/>
                </a:solidFill>
                <a:latin typeface="HK Grotesk Semi-Bold"/>
              </a:rPr>
              <a:t>      -Dsonar.host.url=https://pmpl.cs.ui.ac.id/sonarqube</a:t>
            </a:r>
          </a:p>
          <a:p>
            <a:pPr>
              <a:lnSpc>
                <a:spcPts val="2160"/>
              </a:lnSpc>
              <a:spcBef>
                <a:spcPct val="0"/>
              </a:spcBef>
            </a:pPr>
            <a:r>
              <a:rPr lang="en-US" sz="1800">
                <a:solidFill>
                  <a:srgbClr val="FFFFFF"/>
                </a:solidFill>
                <a:latin typeface="HK Grotesk Semi-Bold"/>
              </a:rPr>
              <a:t>      -Dsonar.projectKey=$SONARQUBE_PROJECT_KEY</a:t>
            </a:r>
          </a:p>
          <a:p>
            <a:pPr>
              <a:lnSpc>
                <a:spcPts val="2160"/>
              </a:lnSpc>
              <a:spcBef>
                <a:spcPct val="0"/>
              </a:spcBef>
            </a:pPr>
            <a:r>
              <a:rPr lang="en-US" sz="1800">
                <a:solidFill>
                  <a:srgbClr val="FFFFFF"/>
                </a:solidFill>
                <a:latin typeface="HK Grotesk Semi-Bold"/>
              </a:rPr>
              <a:t>      -Dsonar.login=$SONARQUBE_TOKEN</a:t>
            </a:r>
          </a:p>
          <a:p>
            <a:pPr>
              <a:lnSpc>
                <a:spcPts val="2160"/>
              </a:lnSpc>
              <a:spcBef>
                <a:spcPct val="0"/>
              </a:spcBef>
            </a:pPr>
            <a:r>
              <a:rPr lang="en-US" sz="1800">
                <a:solidFill>
                  <a:srgbClr val="FFFFFF"/>
                </a:solidFill>
                <a:latin typeface="HK Grotesk Semi-Bold"/>
              </a:rPr>
              <a:t>      -Dsonar.branch.name=$CI_COMMIT_REF_NAME</a:t>
            </a:r>
          </a:p>
          <a:p>
            <a:pPr>
              <a:lnSpc>
                <a:spcPts val="2160"/>
              </a:lnSpc>
              <a:spcBef>
                <a:spcPct val="0"/>
              </a:spcBef>
            </a:pPr>
            <a:r>
              <a:rPr lang="en-US" sz="1800">
                <a:solidFill>
                  <a:srgbClr val="FFFFFF"/>
                </a:solidFill>
                <a:latin typeface="HK Grotesk Semi-Bold"/>
              </a:rPr>
              <a:t>  only:</a:t>
            </a:r>
          </a:p>
          <a:p>
            <a:pPr>
              <a:lnSpc>
                <a:spcPts val="2160"/>
              </a:lnSpc>
              <a:spcBef>
                <a:spcPct val="0"/>
              </a:spcBef>
            </a:pPr>
            <a:r>
              <a:rPr lang="en-US" sz="1800">
                <a:solidFill>
                  <a:srgbClr val="FFFFFF"/>
                </a:solidFill>
                <a:latin typeface="HK Grotesk Semi-Bold"/>
              </a:rPr>
              <a:t>    - master</a:t>
            </a:r>
          </a:p>
          <a:p>
            <a:pPr>
              <a:lnSpc>
                <a:spcPts val="2160"/>
              </a:lnSpc>
              <a:spcBef>
                <a:spcPct val="0"/>
              </a:spcBef>
            </a:pPr>
            <a:r>
              <a:rPr lang="en-US" sz="1800">
                <a:solidFill>
                  <a:srgbClr val="FFFFFF"/>
                </a:solidFill>
                <a:latin typeface="HK Grotesk Semi-Bold"/>
              </a:rPr>
              <a:t>    - staging</a:t>
            </a:r>
          </a:p>
          <a:p>
            <a:pPr>
              <a:lnSpc>
                <a:spcPts val="2160"/>
              </a:lnSpc>
              <a:spcBef>
                <a:spcPct val="0"/>
              </a:spcBef>
            </a:pPr>
            <a:r>
              <a:rPr lang="en-US" sz="1800">
                <a:solidFill>
                  <a:srgbClr val="FFFFFF"/>
                </a:solidFill>
                <a:latin typeface="HK Grotesk Semi-Bold"/>
              </a:rPr>
              <a:t>    - development</a:t>
            </a:r>
          </a:p>
          <a:p>
            <a:pPr>
              <a:lnSpc>
                <a:spcPts val="2160"/>
              </a:lnSpc>
              <a:spcBef>
                <a:spcPct val="0"/>
              </a:spcBef>
            </a:pPr>
            <a:r>
              <a:rPr lang="en-US" sz="1800">
                <a:solidFill>
                  <a:srgbClr val="FFFFFF"/>
                </a:solidFill>
                <a:latin typeface="HK Grotesk Semi-Bold"/>
              </a:rPr>
              <a:t>    - /^.*PBI-.*$/</a:t>
            </a:r>
          </a:p>
          <a:p>
            <a:pPr>
              <a:lnSpc>
                <a:spcPts val="2160"/>
              </a:lnSpc>
              <a:spcBef>
                <a:spcPct val="0"/>
              </a:spcBef>
            </a:pPr>
            <a:r>
              <a:rPr lang="en-US" sz="1800">
                <a:solidFill>
                  <a:srgbClr val="FFFFFF"/>
                </a:solidFill>
                <a:latin typeface="HK Grotesk Semi-Bold"/>
              </a:rPr>
              <a:t>...</a:t>
            </a:r>
          </a:p>
        </p:txBody>
      </p:sp>
      <p:sp>
        <p:nvSpPr>
          <p:cNvPr id="8" name="TextBox 8"/>
          <p:cNvSpPr txBox="1"/>
          <p:nvPr/>
        </p:nvSpPr>
        <p:spPr>
          <a:xfrm>
            <a:off x="-2969278" y="1085880"/>
            <a:ext cx="12333177" cy="503301"/>
          </a:xfrm>
          <a:prstGeom prst="rect">
            <a:avLst/>
          </a:prstGeom>
        </p:spPr>
        <p:txBody>
          <a:bodyPr lIns="0" tIns="0" rIns="0" bIns="0" rtlCol="0" anchor="t">
            <a:spAutoFit/>
          </a:bodyPr>
          <a:lstStyle/>
          <a:p>
            <a:pPr algn="ctr">
              <a:lnSpc>
                <a:spcPts val="4032"/>
              </a:lnSpc>
            </a:pPr>
            <a:r>
              <a:rPr lang="en-US" sz="3600">
                <a:solidFill>
                  <a:srgbClr val="FFFFFF"/>
                </a:solidFill>
                <a:latin typeface="Quicksand Bold"/>
              </a:rPr>
              <a:t>SONARQUBE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028700" y="903974"/>
            <a:ext cx="5297959" cy="1600200"/>
          </a:xfrm>
          <a:prstGeom prst="rect">
            <a:avLst/>
          </a:prstGeom>
        </p:spPr>
        <p:txBody>
          <a:bodyPr lIns="0" tIns="0" rIns="0" bIns="0" rtlCol="0" anchor="t">
            <a:spAutoFit/>
          </a:bodyPr>
          <a:lstStyle/>
          <a:p>
            <a:pPr>
              <a:lnSpc>
                <a:spcPts val="2160"/>
              </a:lnSpc>
              <a:spcBef>
                <a:spcPct val="0"/>
              </a:spcBef>
            </a:pPr>
            <a:r>
              <a:rPr lang="en-US" sz="1800">
                <a:solidFill>
                  <a:srgbClr val="FFFFFF"/>
                </a:solidFill>
                <a:latin typeface="HK Grotesk Semi-Bold"/>
              </a:rPr>
              <a:t>Pada job sonarqube, image yang digunakan adalah buatan sendiri dengan ditambahkan Python untuk menjalan coverage report. Sonarqube digunakan sebagai static analysis checker pada kode. Untuk pembuatan image Sonarqube tersebut konfigurasi pada Dockerfile adalah sebagai berikut:</a:t>
            </a:r>
          </a:p>
        </p:txBody>
      </p:sp>
      <p:sp>
        <p:nvSpPr>
          <p:cNvPr id="4" name="TextBox 4"/>
          <p:cNvSpPr txBox="1"/>
          <p:nvPr/>
        </p:nvSpPr>
        <p:spPr>
          <a:xfrm>
            <a:off x="1028700" y="2789924"/>
            <a:ext cx="3784402" cy="800100"/>
          </a:xfrm>
          <a:prstGeom prst="rect">
            <a:avLst/>
          </a:prstGeom>
        </p:spPr>
        <p:txBody>
          <a:bodyPr lIns="0" tIns="0" rIns="0" bIns="0" rtlCol="0" anchor="t">
            <a:spAutoFit/>
          </a:bodyPr>
          <a:lstStyle/>
          <a:p>
            <a:pPr>
              <a:lnSpc>
                <a:spcPts val="2160"/>
              </a:lnSpc>
              <a:spcBef>
                <a:spcPct val="0"/>
              </a:spcBef>
            </a:pPr>
            <a:r>
              <a:rPr lang="en-US" sz="1800">
                <a:solidFill>
                  <a:srgbClr val="FFFFFF"/>
                </a:solidFill>
                <a:latin typeface="HK Grotesk Semi-Bold"/>
              </a:rPr>
              <a:t>#!/bin/bash</a:t>
            </a:r>
          </a:p>
          <a:p>
            <a:pPr>
              <a:lnSpc>
                <a:spcPts val="2160"/>
              </a:lnSpc>
              <a:spcBef>
                <a:spcPct val="0"/>
              </a:spcBef>
            </a:pPr>
            <a:r>
              <a:rPr lang="en-US" sz="1800">
                <a:solidFill>
                  <a:srgbClr val="FFFFFF"/>
                </a:solidFill>
                <a:latin typeface="HK Grotesk Semi-Bold"/>
              </a:rPr>
              <a:t>sonar.host.url=http://localhost:9000</a:t>
            </a:r>
          </a:p>
          <a:p>
            <a:pPr>
              <a:lnSpc>
                <a:spcPts val="2160"/>
              </a:lnSpc>
              <a:spcBef>
                <a:spcPct val="0"/>
              </a:spcBef>
            </a:pPr>
            <a:r>
              <a:rPr lang="en-US" sz="1800">
                <a:solidFill>
                  <a:srgbClr val="FFFFFF"/>
                </a:solidFill>
                <a:latin typeface="HK Grotesk Semi-Bold"/>
              </a:rPr>
              <a:t>sonar.sourceEncoding=UTF-8</a:t>
            </a:r>
          </a:p>
        </p:txBody>
      </p:sp>
      <p:sp>
        <p:nvSpPr>
          <p:cNvPr id="5" name="TextBox 5"/>
          <p:cNvSpPr txBox="1"/>
          <p:nvPr/>
        </p:nvSpPr>
        <p:spPr>
          <a:xfrm>
            <a:off x="1028700" y="3875774"/>
            <a:ext cx="8205043" cy="533400"/>
          </a:xfrm>
          <a:prstGeom prst="rect">
            <a:avLst/>
          </a:prstGeom>
        </p:spPr>
        <p:txBody>
          <a:bodyPr lIns="0" tIns="0" rIns="0" bIns="0" rtlCol="0" anchor="t">
            <a:spAutoFit/>
          </a:bodyPr>
          <a:lstStyle/>
          <a:p>
            <a:pPr>
              <a:lnSpc>
                <a:spcPts val="2160"/>
              </a:lnSpc>
              <a:spcBef>
                <a:spcPct val="0"/>
              </a:spcBef>
            </a:pPr>
            <a:r>
              <a:rPr lang="en-US" sz="1800">
                <a:solidFill>
                  <a:srgbClr val="FFFFFF"/>
                </a:solidFill>
                <a:latin typeface="HK Grotesk Semi-Bold"/>
              </a:rPr>
              <a:t>#!/bin/bash</a:t>
            </a:r>
          </a:p>
          <a:p>
            <a:pPr>
              <a:lnSpc>
                <a:spcPts val="2160"/>
              </a:lnSpc>
              <a:spcBef>
                <a:spcPct val="0"/>
              </a:spcBef>
            </a:pPr>
            <a:r>
              <a:rPr lang="en-US" sz="1800">
                <a:solidFill>
                  <a:srgbClr val="FFFFFF"/>
                </a:solidFill>
                <a:latin typeface="HK Grotesk Semi-Bold"/>
              </a:rPr>
              <a:t>export PATH="$PATH:/opt/sonar-scanner/sonar-scanner-4.2.0.1873-linux/bin"</a:t>
            </a:r>
          </a:p>
        </p:txBody>
      </p:sp>
      <p:sp>
        <p:nvSpPr>
          <p:cNvPr id="6" name="TextBox 6"/>
          <p:cNvSpPr txBox="1"/>
          <p:nvPr/>
        </p:nvSpPr>
        <p:spPr>
          <a:xfrm>
            <a:off x="1028700" y="4694924"/>
            <a:ext cx="12232332" cy="4267200"/>
          </a:xfrm>
          <a:prstGeom prst="rect">
            <a:avLst/>
          </a:prstGeom>
        </p:spPr>
        <p:txBody>
          <a:bodyPr lIns="0" tIns="0" rIns="0" bIns="0" rtlCol="0" anchor="t">
            <a:spAutoFit/>
          </a:bodyPr>
          <a:lstStyle/>
          <a:p>
            <a:pPr>
              <a:lnSpc>
                <a:spcPts val="2160"/>
              </a:lnSpc>
              <a:spcBef>
                <a:spcPct val="0"/>
              </a:spcBef>
            </a:pPr>
            <a:r>
              <a:rPr lang="en-US" sz="1800">
                <a:solidFill>
                  <a:srgbClr val="FFFFFF"/>
                </a:solidFill>
                <a:latin typeface="HK Grotesk Semi-Bold"/>
              </a:rPr>
              <a:t>FROM ubuntu:18.04</a:t>
            </a:r>
          </a:p>
          <a:p>
            <a:pPr>
              <a:lnSpc>
                <a:spcPts val="2160"/>
              </a:lnSpc>
              <a:spcBef>
                <a:spcPct val="0"/>
              </a:spcBef>
            </a:pPr>
            <a:r>
              <a:rPr lang="en-US" sz="1800">
                <a:solidFill>
                  <a:srgbClr val="FFFFFF"/>
                </a:solidFill>
                <a:latin typeface="HK Grotesk Semi-Bold"/>
              </a:rPr>
              <a:t>RUN mkdir /opt/sonar-scanner &amp;&amp; \</a:t>
            </a:r>
          </a:p>
          <a:p>
            <a:pPr>
              <a:lnSpc>
                <a:spcPts val="2160"/>
              </a:lnSpc>
              <a:spcBef>
                <a:spcPct val="0"/>
              </a:spcBef>
            </a:pPr>
            <a:r>
              <a:rPr lang="en-US" sz="1800">
                <a:solidFill>
                  <a:srgbClr val="FFFFFF"/>
                </a:solidFill>
                <a:latin typeface="HK Grotesk Semi-Bold"/>
              </a:rPr>
              <a:t>        mkdir /opt/sonar-scanner/conf &amp;&amp; \</a:t>
            </a:r>
          </a:p>
          <a:p>
            <a:pPr>
              <a:lnSpc>
                <a:spcPts val="2160"/>
              </a:lnSpc>
              <a:spcBef>
                <a:spcPct val="0"/>
              </a:spcBef>
            </a:pPr>
            <a:r>
              <a:rPr lang="en-US" sz="1800">
                <a:solidFill>
                  <a:srgbClr val="FFFFFF"/>
                </a:solidFill>
                <a:latin typeface="HK Grotesk Semi-Bold"/>
              </a:rPr>
              <a:t>        mkdir /opt/sonar-scanner/bin</a:t>
            </a:r>
          </a:p>
          <a:p>
            <a:pPr>
              <a:lnSpc>
                <a:spcPts val="2160"/>
              </a:lnSpc>
              <a:spcBef>
                <a:spcPct val="0"/>
              </a:spcBef>
            </a:pPr>
            <a:r>
              <a:rPr lang="en-US" sz="1800">
                <a:solidFill>
                  <a:srgbClr val="FFFFFF"/>
                </a:solidFill>
                <a:latin typeface="HK Grotesk Semi-Bold"/>
              </a:rPr>
              <a:t>WORKDIR /opt/sonar-scanner</a:t>
            </a:r>
          </a:p>
          <a:p>
            <a:pPr>
              <a:lnSpc>
                <a:spcPts val="2160"/>
              </a:lnSpc>
              <a:spcBef>
                <a:spcPct val="0"/>
              </a:spcBef>
            </a:pPr>
            <a:r>
              <a:rPr lang="en-US" sz="1800">
                <a:solidFill>
                  <a:srgbClr val="FFFFFF"/>
                </a:solidFill>
                <a:latin typeface="HK Grotesk Semi-Bold"/>
              </a:rPr>
              <a:t>RUN apt-get update -y &amp;&amp; apt-get install -y \</a:t>
            </a:r>
          </a:p>
          <a:p>
            <a:pPr>
              <a:lnSpc>
                <a:spcPts val="2160"/>
              </a:lnSpc>
              <a:spcBef>
                <a:spcPct val="0"/>
              </a:spcBef>
            </a:pPr>
            <a:r>
              <a:rPr lang="en-US" sz="1800">
                <a:solidFill>
                  <a:srgbClr val="FFFFFF"/>
                </a:solidFill>
                <a:latin typeface="HK Grotesk Semi-Bold"/>
              </a:rPr>
              <a:t>        libpq-dev -y \</a:t>
            </a:r>
          </a:p>
          <a:p>
            <a:pPr>
              <a:lnSpc>
                <a:spcPts val="2160"/>
              </a:lnSpc>
              <a:spcBef>
                <a:spcPct val="0"/>
              </a:spcBef>
            </a:pPr>
            <a:r>
              <a:rPr lang="en-US" sz="1800">
                <a:solidFill>
                  <a:srgbClr val="FFFFFF"/>
                </a:solidFill>
                <a:latin typeface="HK Grotesk Semi-Bold"/>
              </a:rPr>
              <a:t>        unzip \</a:t>
            </a:r>
          </a:p>
          <a:p>
            <a:pPr>
              <a:lnSpc>
                <a:spcPts val="2160"/>
              </a:lnSpc>
              <a:spcBef>
                <a:spcPct val="0"/>
              </a:spcBef>
            </a:pPr>
            <a:r>
              <a:rPr lang="en-US" sz="1800">
                <a:solidFill>
                  <a:srgbClr val="FFFFFF"/>
                </a:solidFill>
                <a:latin typeface="HK Grotesk Semi-Bold"/>
              </a:rPr>
              <a:t>        wget \</a:t>
            </a:r>
          </a:p>
          <a:p>
            <a:pPr>
              <a:lnSpc>
                <a:spcPts val="2160"/>
              </a:lnSpc>
              <a:spcBef>
                <a:spcPct val="0"/>
              </a:spcBef>
            </a:pPr>
            <a:r>
              <a:rPr lang="en-US" sz="1800">
                <a:solidFill>
                  <a:srgbClr val="FFFFFF"/>
                </a:solidFill>
                <a:latin typeface="HK Grotesk Semi-Bold"/>
              </a:rPr>
              <a:t>        default-jre \</a:t>
            </a:r>
          </a:p>
          <a:p>
            <a:pPr>
              <a:lnSpc>
                <a:spcPts val="2160"/>
              </a:lnSpc>
              <a:spcBef>
                <a:spcPct val="0"/>
              </a:spcBef>
            </a:pPr>
            <a:r>
              <a:rPr lang="en-US" sz="1800">
                <a:solidFill>
                  <a:srgbClr val="FFFFFF"/>
                </a:solidFill>
                <a:latin typeface="HK Grotesk Semi-Bold"/>
              </a:rPr>
              <a:t>        default-jdk</a:t>
            </a:r>
          </a:p>
          <a:p>
            <a:pPr>
              <a:lnSpc>
                <a:spcPts val="2160"/>
              </a:lnSpc>
              <a:spcBef>
                <a:spcPct val="0"/>
              </a:spcBef>
            </a:pPr>
            <a:r>
              <a:rPr lang="en-US" sz="1800">
                <a:solidFill>
                  <a:srgbClr val="FFFFFF"/>
                </a:solidFill>
                <a:latin typeface="HK Grotesk Semi-Bold"/>
              </a:rPr>
              <a:t>RUN apt install python3-pip -y &amp;&amp; pip3 install coverage</a:t>
            </a:r>
          </a:p>
          <a:p>
            <a:pPr>
              <a:lnSpc>
                <a:spcPts val="2160"/>
              </a:lnSpc>
              <a:spcBef>
                <a:spcPct val="0"/>
              </a:spcBef>
            </a:pPr>
            <a:r>
              <a:rPr lang="en-US" sz="1800">
                <a:solidFill>
                  <a:srgbClr val="FFFFFF"/>
                </a:solidFill>
                <a:latin typeface="HK Grotesk Semi-Bold"/>
              </a:rPr>
              <a:t>RUN wget https://binaries.sonarsource.com/Distribution/sonar-scanner-cli/sonar-scanner-cli-4.2.0.1873-linux.zip &amp;&amp; \</a:t>
            </a:r>
          </a:p>
          <a:p>
            <a:pPr>
              <a:lnSpc>
                <a:spcPts val="2160"/>
              </a:lnSpc>
              <a:spcBef>
                <a:spcPct val="0"/>
              </a:spcBef>
            </a:pPr>
            <a:r>
              <a:rPr lang="en-US" sz="1800">
                <a:solidFill>
                  <a:srgbClr val="FFFFFF"/>
                </a:solidFill>
                <a:latin typeface="HK Grotesk Semi-Bold"/>
              </a:rPr>
              <a:t>        unzip sonar-scanner-cli-4.2.0.1873-linux.zip</a:t>
            </a:r>
          </a:p>
          <a:p>
            <a:pPr>
              <a:lnSpc>
                <a:spcPts val="2160"/>
              </a:lnSpc>
              <a:spcBef>
                <a:spcPct val="0"/>
              </a:spcBef>
            </a:pPr>
            <a:r>
              <a:rPr lang="en-US" sz="1800">
                <a:solidFill>
                  <a:srgbClr val="FFFFFF"/>
                </a:solidFill>
                <a:latin typeface="HK Grotesk Semi-Bold"/>
              </a:rPr>
              <a:t>COPY . /opt/sonar-scanner</a:t>
            </a:r>
          </a:p>
          <a:p>
            <a:pPr>
              <a:lnSpc>
                <a:spcPts val="2160"/>
              </a:lnSpc>
              <a:spcBef>
                <a:spcPct val="0"/>
              </a:spcBef>
            </a:pPr>
            <a:r>
              <a:rPr lang="en-US" sz="1800">
                <a:solidFill>
                  <a:srgbClr val="FFFFFF"/>
                </a:solidFill>
                <a:latin typeface="HK Grotesk Semi-Bold"/>
              </a:rPr>
              <a:t>RUN mv /opt/sonar-scanner/sonar-scanner.properties /opt/sonar-scanner/conf/sonar-scanner.properties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1692876" y="3338304"/>
            <a:ext cx="8806458" cy="4267200"/>
          </a:xfrm>
          <a:prstGeom prst="rect">
            <a:avLst/>
          </a:prstGeom>
        </p:spPr>
        <p:txBody>
          <a:bodyPr lIns="0" tIns="0" rIns="0" bIns="0" rtlCol="0" anchor="t">
            <a:spAutoFit/>
          </a:bodyPr>
          <a:lstStyle/>
          <a:p>
            <a:pPr>
              <a:lnSpc>
                <a:spcPts val="2160"/>
              </a:lnSpc>
              <a:spcBef>
                <a:spcPct val="0"/>
              </a:spcBef>
            </a:pPr>
            <a:r>
              <a:rPr lang="en-US" sz="1800">
                <a:solidFill>
                  <a:srgbClr val="FFFFFF"/>
                </a:solidFill>
                <a:latin typeface="HK Grotesk Semi-Bold"/>
              </a:rPr>
              <a:t>backend-deploy:</a:t>
            </a:r>
          </a:p>
          <a:p>
            <a:pPr>
              <a:lnSpc>
                <a:spcPts val="2160"/>
              </a:lnSpc>
              <a:spcBef>
                <a:spcPct val="0"/>
              </a:spcBef>
            </a:pPr>
            <a:r>
              <a:rPr lang="en-US" sz="1800">
                <a:solidFill>
                  <a:srgbClr val="FFFFFF"/>
                </a:solidFill>
                <a:latin typeface="HK Grotesk Semi-Bold"/>
              </a:rPr>
              <a:t>  image: ruby:2.4</a:t>
            </a:r>
          </a:p>
          <a:p>
            <a:pPr>
              <a:lnSpc>
                <a:spcPts val="2160"/>
              </a:lnSpc>
              <a:spcBef>
                <a:spcPct val="0"/>
              </a:spcBef>
            </a:pPr>
            <a:r>
              <a:rPr lang="en-US" sz="1800">
                <a:solidFill>
                  <a:srgbClr val="FFFFFF"/>
                </a:solidFill>
                <a:latin typeface="HK Grotesk Semi-Bold"/>
              </a:rPr>
              <a:t>  stage: deploy</a:t>
            </a:r>
          </a:p>
          <a:p>
            <a:pPr>
              <a:lnSpc>
                <a:spcPts val="2160"/>
              </a:lnSpc>
              <a:spcBef>
                <a:spcPct val="0"/>
              </a:spcBef>
            </a:pPr>
            <a:r>
              <a:rPr lang="en-US" sz="1800">
                <a:solidFill>
                  <a:srgbClr val="FFFFFF"/>
                </a:solidFill>
                <a:latin typeface="HK Grotesk Semi-Bold"/>
              </a:rPr>
              <a:t>  only:</a:t>
            </a:r>
          </a:p>
          <a:p>
            <a:pPr>
              <a:lnSpc>
                <a:spcPts val="2160"/>
              </a:lnSpc>
              <a:spcBef>
                <a:spcPct val="0"/>
              </a:spcBef>
            </a:pPr>
            <a:r>
              <a:rPr lang="en-US" sz="1800">
                <a:solidFill>
                  <a:srgbClr val="FFFFFF"/>
                </a:solidFill>
                <a:latin typeface="HK Grotesk Semi-Bold"/>
              </a:rPr>
              <a:t>    - staging</a:t>
            </a:r>
          </a:p>
          <a:p>
            <a:pPr>
              <a:lnSpc>
                <a:spcPts val="2160"/>
              </a:lnSpc>
              <a:spcBef>
                <a:spcPct val="0"/>
              </a:spcBef>
            </a:pPr>
            <a:r>
              <a:rPr lang="en-US" sz="1800">
                <a:solidFill>
                  <a:srgbClr val="FFFFFF"/>
                </a:solidFill>
                <a:latin typeface="HK Grotesk Semi-Bold"/>
              </a:rPr>
              <a:t>  before_script:</a:t>
            </a:r>
          </a:p>
          <a:p>
            <a:pPr>
              <a:lnSpc>
                <a:spcPts val="2160"/>
              </a:lnSpc>
              <a:spcBef>
                <a:spcPct val="0"/>
              </a:spcBef>
            </a:pPr>
            <a:r>
              <a:rPr lang="en-US" sz="1800">
                <a:solidFill>
                  <a:srgbClr val="FFFFFF"/>
                </a:solidFill>
                <a:latin typeface="HK Grotesk Semi-Bold"/>
              </a:rPr>
              <a:t>    - gem install dpl</a:t>
            </a:r>
          </a:p>
          <a:p>
            <a:pPr>
              <a:lnSpc>
                <a:spcPts val="2160"/>
              </a:lnSpc>
              <a:spcBef>
                <a:spcPct val="0"/>
              </a:spcBef>
            </a:pPr>
            <a:r>
              <a:rPr lang="en-US" sz="1800">
                <a:solidFill>
                  <a:srgbClr val="FFFFFF"/>
                </a:solidFill>
                <a:latin typeface="HK Grotesk Semi-Bold"/>
              </a:rPr>
              <a:t>    - wget -qO- https://cli-assets.heroku.com/install-ubuntu.sh | sh</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dpl --provider=heroku --app=$HEROKU_APPNAME --api-key=$HEROKU_APIKEY</a:t>
            </a:r>
          </a:p>
          <a:p>
            <a:pPr>
              <a:lnSpc>
                <a:spcPts val="2160"/>
              </a:lnSpc>
              <a:spcBef>
                <a:spcPct val="0"/>
              </a:spcBef>
            </a:pPr>
            <a:r>
              <a:rPr lang="en-US" sz="1800">
                <a:solidFill>
                  <a:srgbClr val="FFFFFF"/>
                </a:solidFill>
                <a:latin typeface="HK Grotesk Semi-Bold"/>
              </a:rPr>
              <a:t>    - export HEROKU_API_KEY=$HEROKU_APIKEY</a:t>
            </a:r>
          </a:p>
          <a:p>
            <a:pPr>
              <a:lnSpc>
                <a:spcPts val="2160"/>
              </a:lnSpc>
              <a:spcBef>
                <a:spcPct val="0"/>
              </a:spcBef>
            </a:pPr>
            <a:r>
              <a:rPr lang="en-US" sz="1800">
                <a:solidFill>
                  <a:srgbClr val="FFFFFF"/>
                </a:solidFill>
                <a:latin typeface="HK Grotesk Semi-Bold"/>
              </a:rPr>
              <a:t>    - echo "SECRET_KEY=$SECRET_KEY_DJANGO" &gt; .env.staging</a:t>
            </a:r>
          </a:p>
          <a:p>
            <a:pPr>
              <a:lnSpc>
                <a:spcPts val="2160"/>
              </a:lnSpc>
              <a:spcBef>
                <a:spcPct val="0"/>
              </a:spcBef>
            </a:pPr>
            <a:r>
              <a:rPr lang="en-US" sz="1800">
                <a:solidFill>
                  <a:srgbClr val="FFFFFF"/>
                </a:solidFill>
                <a:latin typeface="HK Grotesk Semi-Bold"/>
              </a:rPr>
              <a:t>    - heroku run --app $HEROKU_APPNAME migrate</a:t>
            </a:r>
          </a:p>
          <a:p>
            <a:pPr>
              <a:lnSpc>
                <a:spcPts val="2160"/>
              </a:lnSpc>
              <a:spcBef>
                <a:spcPct val="0"/>
              </a:spcBef>
            </a:pPr>
            <a:r>
              <a:rPr lang="en-US" sz="1800">
                <a:solidFill>
                  <a:srgbClr val="FFFFFF"/>
                </a:solidFill>
                <a:latin typeface="HK Grotesk Semi-Bold"/>
              </a:rPr>
              <a:t>  environment:</a:t>
            </a:r>
          </a:p>
          <a:p>
            <a:pPr>
              <a:lnSpc>
                <a:spcPts val="2160"/>
              </a:lnSpc>
              <a:spcBef>
                <a:spcPct val="0"/>
              </a:spcBef>
            </a:pPr>
            <a:r>
              <a:rPr lang="en-US" sz="1800">
                <a:solidFill>
                  <a:srgbClr val="FFFFFF"/>
                </a:solidFill>
                <a:latin typeface="HK Grotesk Semi-Bold"/>
              </a:rPr>
              <a:t>    name: staging</a:t>
            </a:r>
          </a:p>
          <a:p>
            <a:pPr>
              <a:lnSpc>
                <a:spcPts val="2160"/>
              </a:lnSpc>
              <a:spcBef>
                <a:spcPct val="0"/>
              </a:spcBef>
            </a:pPr>
            <a:r>
              <a:rPr lang="en-US" sz="1800">
                <a:solidFill>
                  <a:srgbClr val="FFFFFF"/>
                </a:solidFill>
                <a:latin typeface="HK Grotesk Semi-Bold"/>
              </a:rPr>
              <a:t>    url: $HEROKU_APP_HOST</a:t>
            </a:r>
          </a:p>
        </p:txBody>
      </p:sp>
      <p:sp>
        <p:nvSpPr>
          <p:cNvPr id="8" name="TextBox 8"/>
          <p:cNvSpPr txBox="1"/>
          <p:nvPr/>
        </p:nvSpPr>
        <p:spPr>
          <a:xfrm>
            <a:off x="-3000170" y="1166763"/>
            <a:ext cx="12333177" cy="503301"/>
          </a:xfrm>
          <a:prstGeom prst="rect">
            <a:avLst/>
          </a:prstGeom>
        </p:spPr>
        <p:txBody>
          <a:bodyPr lIns="0" tIns="0" rIns="0" bIns="0" rtlCol="0" anchor="t">
            <a:spAutoFit/>
          </a:bodyPr>
          <a:lstStyle/>
          <a:p>
            <a:pPr algn="ctr">
              <a:lnSpc>
                <a:spcPts val="4032"/>
              </a:lnSpc>
            </a:pPr>
            <a:r>
              <a:rPr lang="en-US" sz="3600">
                <a:solidFill>
                  <a:srgbClr val="FFFFFF"/>
                </a:solidFill>
                <a:latin typeface="Quicksand Bold"/>
              </a:rPr>
              <a:t>DEPLOYMENT</a:t>
            </a:r>
          </a:p>
        </p:txBody>
      </p:sp>
      <p:sp>
        <p:nvSpPr>
          <p:cNvPr id="9" name="TextBox 9"/>
          <p:cNvSpPr txBox="1"/>
          <p:nvPr/>
        </p:nvSpPr>
        <p:spPr>
          <a:xfrm>
            <a:off x="1692876" y="1904974"/>
            <a:ext cx="5577038" cy="1195205"/>
          </a:xfrm>
          <a:prstGeom prst="rect">
            <a:avLst/>
          </a:prstGeom>
        </p:spPr>
        <p:txBody>
          <a:bodyPr lIns="0" tIns="0" rIns="0" bIns="0" rtlCol="0" anchor="t">
            <a:spAutoFit/>
          </a:bodyPr>
          <a:lstStyle/>
          <a:p>
            <a:pPr>
              <a:lnSpc>
                <a:spcPts val="2419"/>
              </a:lnSpc>
              <a:spcBef>
                <a:spcPct val="0"/>
              </a:spcBef>
            </a:pPr>
            <a:r>
              <a:rPr lang="en-US" sz="2016">
                <a:solidFill>
                  <a:srgbClr val="FFFFFF"/>
                </a:solidFill>
                <a:latin typeface="HK Grotesk Semi-Bold"/>
              </a:rPr>
              <a:t>Dan terakhir , deployment menggunakan Heroku sebagai host pada staging environment. Environment variables dapat diatur di bagian Settings &gt; CI/CD &gt; Variables.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TextBox 2"/>
          <p:cNvSpPr txBox="1"/>
          <p:nvPr/>
        </p:nvSpPr>
        <p:spPr>
          <a:xfrm>
            <a:off x="1028700" y="790980"/>
            <a:ext cx="11003686" cy="1104900"/>
          </a:xfrm>
          <a:prstGeom prst="rect">
            <a:avLst/>
          </a:prstGeom>
        </p:spPr>
        <p:txBody>
          <a:bodyPr lIns="0" tIns="0" rIns="0" bIns="0" rtlCol="0" anchor="t">
            <a:spAutoFit/>
          </a:bodyPr>
          <a:lstStyle/>
          <a:p>
            <a:pPr>
              <a:lnSpc>
                <a:spcPts val="8640"/>
              </a:lnSpc>
            </a:pPr>
            <a:r>
              <a:rPr lang="en-US" sz="7200" spc="-72">
                <a:solidFill>
                  <a:srgbClr val="FFFFFF"/>
                </a:solidFill>
                <a:latin typeface="HK Grotesk Semi-Bold"/>
              </a:rPr>
              <a:t>Sumber Refrensi</a:t>
            </a:r>
          </a:p>
        </p:txBody>
      </p:sp>
      <p:sp>
        <p:nvSpPr>
          <p:cNvPr id="3" name="TextBox 3"/>
          <p:cNvSpPr txBox="1"/>
          <p:nvPr/>
        </p:nvSpPr>
        <p:spPr>
          <a:xfrm>
            <a:off x="1028700" y="2088318"/>
            <a:ext cx="16701127" cy="879475"/>
          </a:xfrm>
          <a:prstGeom prst="rect">
            <a:avLst/>
          </a:prstGeom>
        </p:spPr>
        <p:txBody>
          <a:bodyPr lIns="0" tIns="0" rIns="0" bIns="0" rtlCol="0" anchor="t">
            <a:spAutoFit/>
          </a:bodyPr>
          <a:lstStyle/>
          <a:p>
            <a:pPr>
              <a:lnSpc>
                <a:spcPts val="3919"/>
              </a:lnSpc>
            </a:pPr>
            <a:r>
              <a:rPr lang="en-US" sz="2799">
                <a:solidFill>
                  <a:srgbClr val="4EC8CA"/>
                </a:solidFill>
                <a:latin typeface="HK Grotesk Bold"/>
              </a:rPr>
              <a:t>Jurnal</a:t>
            </a:r>
          </a:p>
          <a:p>
            <a:pPr>
              <a:lnSpc>
                <a:spcPts val="3079"/>
              </a:lnSpc>
            </a:pPr>
            <a:r>
              <a:rPr lang="en-US" sz="2199">
                <a:solidFill>
                  <a:srgbClr val="FFFFFF"/>
                </a:solidFill>
                <a:latin typeface="HK Grotesk Light"/>
              </a:rPr>
              <a:t>EVALUASISISTEM INFORMASI PERPUSTAKAAN INSTITUT INFORMATIKA DARMAJAYA DENGAN WHITEBOX TESTING</a:t>
            </a:r>
          </a:p>
        </p:txBody>
      </p:sp>
      <p:sp>
        <p:nvSpPr>
          <p:cNvPr id="4" name="TextBox 4"/>
          <p:cNvSpPr txBox="1"/>
          <p:nvPr/>
        </p:nvSpPr>
        <p:spPr>
          <a:xfrm>
            <a:off x="1028700" y="3158293"/>
            <a:ext cx="16701127" cy="879475"/>
          </a:xfrm>
          <a:prstGeom prst="rect">
            <a:avLst/>
          </a:prstGeom>
        </p:spPr>
        <p:txBody>
          <a:bodyPr lIns="0" tIns="0" rIns="0" bIns="0" rtlCol="0" anchor="t">
            <a:spAutoFit/>
          </a:bodyPr>
          <a:lstStyle/>
          <a:p>
            <a:pPr>
              <a:lnSpc>
                <a:spcPts val="3919"/>
              </a:lnSpc>
            </a:pPr>
            <a:r>
              <a:rPr lang="en-US" sz="2799">
                <a:solidFill>
                  <a:srgbClr val="4EC8CA"/>
                </a:solidFill>
                <a:latin typeface="HK Grotesk Bold"/>
              </a:rPr>
              <a:t>Website: https://www.dicoding.com/</a:t>
            </a:r>
          </a:p>
          <a:p>
            <a:pPr>
              <a:lnSpc>
                <a:spcPts val="3079"/>
              </a:lnSpc>
            </a:pPr>
            <a:r>
              <a:rPr lang="en-US" sz="2199">
                <a:solidFill>
                  <a:srgbClr val="FFFFFF"/>
                </a:solidFill>
                <a:latin typeface="HK Grotesk Light"/>
              </a:rPr>
              <a:t>White Box Testing untuk Menguji Perangkat Lunak</a:t>
            </a:r>
          </a:p>
        </p:txBody>
      </p:sp>
      <p:sp>
        <p:nvSpPr>
          <p:cNvPr id="5" name="TextBox 5"/>
          <p:cNvSpPr txBox="1"/>
          <p:nvPr/>
        </p:nvSpPr>
        <p:spPr>
          <a:xfrm>
            <a:off x="1028700" y="4252895"/>
            <a:ext cx="16701127" cy="879475"/>
          </a:xfrm>
          <a:prstGeom prst="rect">
            <a:avLst/>
          </a:prstGeom>
        </p:spPr>
        <p:txBody>
          <a:bodyPr lIns="0" tIns="0" rIns="0" bIns="0" rtlCol="0" anchor="t">
            <a:spAutoFit/>
          </a:bodyPr>
          <a:lstStyle/>
          <a:p>
            <a:pPr>
              <a:lnSpc>
                <a:spcPts val="3919"/>
              </a:lnSpc>
            </a:pPr>
            <a:r>
              <a:rPr lang="en-US" sz="2799" u="sng">
                <a:solidFill>
                  <a:srgbClr val="4EC8CA"/>
                </a:solidFill>
                <a:latin typeface="HK Grotesk Bold"/>
                <a:hlinkClick r:id="rId2" tooltip="https://muklasr.medium.com"/>
              </a:rPr>
              <a:t>Website: https://ww</a:t>
            </a:r>
            <a:r>
              <a:rPr lang="en-US" sz="2799" u="sng">
                <a:solidFill>
                  <a:srgbClr val="4EC8CA"/>
                </a:solidFill>
                <a:latin typeface="HK Grotesk Bold"/>
              </a:rPr>
              <a:t>w.medium.com/</a:t>
            </a:r>
          </a:p>
          <a:p>
            <a:pPr>
              <a:lnSpc>
                <a:spcPts val="3079"/>
              </a:lnSpc>
            </a:pPr>
            <a:r>
              <a:rPr lang="en-US" sz="2199">
                <a:solidFill>
                  <a:srgbClr val="FFFFFF"/>
                </a:solidFill>
                <a:latin typeface="HK Grotesk Light"/>
              </a:rPr>
              <a:t>Pengertian, Tujuan, dan Cara Melakukan Unit Testing</a:t>
            </a:r>
          </a:p>
        </p:txBody>
      </p:sp>
      <p:sp>
        <p:nvSpPr>
          <p:cNvPr id="6" name="TextBox 6"/>
          <p:cNvSpPr txBox="1"/>
          <p:nvPr/>
        </p:nvSpPr>
        <p:spPr>
          <a:xfrm>
            <a:off x="1028700" y="5351445"/>
            <a:ext cx="16701127" cy="879475"/>
          </a:xfrm>
          <a:prstGeom prst="rect">
            <a:avLst/>
          </a:prstGeom>
        </p:spPr>
        <p:txBody>
          <a:bodyPr lIns="0" tIns="0" rIns="0" bIns="0" rtlCol="0" anchor="t">
            <a:spAutoFit/>
          </a:bodyPr>
          <a:lstStyle/>
          <a:p>
            <a:pPr>
              <a:lnSpc>
                <a:spcPts val="3919"/>
              </a:lnSpc>
            </a:pPr>
            <a:r>
              <a:rPr lang="en-US" sz="2799" u="sng">
                <a:solidFill>
                  <a:srgbClr val="4EC8CA"/>
                </a:solidFill>
                <a:latin typeface="HK Grotesk Bold"/>
                <a:hlinkClick r:id="rId2" tooltip="https://muklasr.medium.com"/>
              </a:rPr>
              <a:t>Website: https://ww</a:t>
            </a:r>
            <a:r>
              <a:rPr lang="en-US" sz="2799" u="sng">
                <a:solidFill>
                  <a:srgbClr val="4EC8CA"/>
                </a:solidFill>
                <a:latin typeface="HK Grotesk Bold"/>
              </a:rPr>
              <a:t>w.github.com/</a:t>
            </a:r>
          </a:p>
          <a:p>
            <a:pPr>
              <a:lnSpc>
                <a:spcPts val="3079"/>
              </a:lnSpc>
            </a:pPr>
            <a:r>
              <a:rPr lang="en-US" sz="2199">
                <a:solidFill>
                  <a:srgbClr val="FFFFFF"/>
                </a:solidFill>
                <a:latin typeface="HK Grotesk Light"/>
              </a:rPr>
              <a:t>Gsanch testingTest</a:t>
            </a:r>
          </a:p>
        </p:txBody>
      </p:sp>
      <p:sp>
        <p:nvSpPr>
          <p:cNvPr id="7" name="TextBox 7"/>
          <p:cNvSpPr txBox="1"/>
          <p:nvPr/>
        </p:nvSpPr>
        <p:spPr>
          <a:xfrm>
            <a:off x="1028700" y="6449995"/>
            <a:ext cx="16701127" cy="879475"/>
          </a:xfrm>
          <a:prstGeom prst="rect">
            <a:avLst/>
          </a:prstGeom>
        </p:spPr>
        <p:txBody>
          <a:bodyPr lIns="0" tIns="0" rIns="0" bIns="0" rtlCol="0" anchor="t">
            <a:spAutoFit/>
          </a:bodyPr>
          <a:lstStyle/>
          <a:p>
            <a:pPr>
              <a:lnSpc>
                <a:spcPts val="3919"/>
              </a:lnSpc>
            </a:pPr>
            <a:r>
              <a:rPr lang="en-US" sz="2799" u="sng">
                <a:solidFill>
                  <a:srgbClr val="4EC8CA"/>
                </a:solidFill>
                <a:latin typeface="HK Grotesk Bold"/>
                <a:hlinkClick r:id="rId2" tooltip="https://muklasr.medium.com"/>
              </a:rPr>
              <a:t>Website: https://ww</a:t>
            </a:r>
            <a:r>
              <a:rPr lang="en-US" sz="2799" u="sng">
                <a:solidFill>
                  <a:srgbClr val="4EC8CA"/>
                </a:solidFill>
                <a:latin typeface="HK Grotesk Bold"/>
              </a:rPr>
              <a:t>w.medium.com/</a:t>
            </a:r>
          </a:p>
          <a:p>
            <a:pPr>
              <a:lnSpc>
                <a:spcPts val="3079"/>
              </a:lnSpc>
            </a:pPr>
            <a:r>
              <a:rPr lang="en-US" sz="2199" spc="-24">
                <a:solidFill>
                  <a:srgbClr val="FFFFFF"/>
                </a:solidFill>
                <a:latin typeface="HK Grotesk Light"/>
              </a:rPr>
              <a:t>CI/CD dan Setup Environment pada Gitlab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TextBox 2"/>
          <p:cNvSpPr txBox="1"/>
          <p:nvPr/>
        </p:nvSpPr>
        <p:spPr>
          <a:xfrm>
            <a:off x="1028700" y="3388778"/>
            <a:ext cx="6239428" cy="2200275"/>
          </a:xfrm>
          <a:prstGeom prst="rect">
            <a:avLst/>
          </a:prstGeom>
        </p:spPr>
        <p:txBody>
          <a:bodyPr lIns="0" tIns="0" rIns="0" bIns="0" rtlCol="0" anchor="t">
            <a:spAutoFit/>
          </a:bodyPr>
          <a:lstStyle/>
          <a:p>
            <a:pPr>
              <a:lnSpc>
                <a:spcPts val="8640"/>
              </a:lnSpc>
            </a:pPr>
            <a:r>
              <a:rPr lang="en-US" sz="7200" dirty="0">
                <a:solidFill>
                  <a:srgbClr val="FF0000"/>
                </a:solidFill>
                <a:latin typeface="HK Grotesk Semi-Bold"/>
              </a:rPr>
              <a:t>Whitebox</a:t>
            </a:r>
            <a:r>
              <a:rPr lang="en-US" sz="7200" dirty="0">
                <a:solidFill>
                  <a:srgbClr val="4EC8CA"/>
                </a:solidFill>
                <a:latin typeface="HK Grotesk Semi-Bold"/>
              </a:rPr>
              <a:t> </a:t>
            </a:r>
            <a:r>
              <a:rPr lang="en-US" sz="7200" dirty="0">
                <a:solidFill>
                  <a:srgbClr val="FFFFFF"/>
                </a:solidFill>
                <a:latin typeface="HK Grotesk Semi-Bold"/>
              </a:rPr>
              <a:t>Testing</a:t>
            </a:r>
          </a:p>
        </p:txBody>
      </p:sp>
      <p:grpSp>
        <p:nvGrpSpPr>
          <p:cNvPr id="3" name="Group 3"/>
          <p:cNvGrpSpPr/>
          <p:nvPr/>
        </p:nvGrpSpPr>
        <p:grpSpPr>
          <a:xfrm>
            <a:off x="8947622" y="2120998"/>
            <a:ext cx="6914307" cy="5825053"/>
            <a:chOff x="0" y="0"/>
            <a:chExt cx="9219076" cy="7766737"/>
          </a:xfrm>
        </p:grpSpPr>
        <p:sp>
          <p:nvSpPr>
            <p:cNvPr id="4" name="TextBox 4"/>
            <p:cNvSpPr txBox="1"/>
            <p:nvPr/>
          </p:nvSpPr>
          <p:spPr>
            <a:xfrm>
              <a:off x="0" y="-9525"/>
              <a:ext cx="9219076" cy="619125"/>
            </a:xfrm>
            <a:prstGeom prst="rect">
              <a:avLst/>
            </a:prstGeom>
          </p:spPr>
          <p:txBody>
            <a:bodyPr lIns="0" tIns="0" rIns="0" bIns="0" rtlCol="0" anchor="t">
              <a:spAutoFit/>
            </a:bodyPr>
            <a:lstStyle/>
            <a:p>
              <a:pPr>
                <a:lnSpc>
                  <a:spcPts val="3600"/>
                </a:lnSpc>
              </a:pPr>
              <a:r>
                <a:rPr lang="en-US" sz="3000" spc="-30">
                  <a:solidFill>
                    <a:srgbClr val="FFFFFF"/>
                  </a:solidFill>
                  <a:latin typeface="HK Grotesk Semi-Bold"/>
                </a:rPr>
                <a:t>Whitebox testing adalah</a:t>
              </a:r>
            </a:p>
          </p:txBody>
        </p:sp>
        <p:sp>
          <p:nvSpPr>
            <p:cNvPr id="5" name="TextBox 5"/>
            <p:cNvSpPr txBox="1"/>
            <p:nvPr/>
          </p:nvSpPr>
          <p:spPr>
            <a:xfrm>
              <a:off x="0" y="1024518"/>
              <a:ext cx="9219076" cy="6742218"/>
            </a:xfrm>
            <a:prstGeom prst="rect">
              <a:avLst/>
            </a:prstGeom>
          </p:spPr>
          <p:txBody>
            <a:bodyPr lIns="0" tIns="0" rIns="0" bIns="0" rtlCol="0" anchor="t">
              <a:spAutoFit/>
            </a:bodyPr>
            <a:lstStyle/>
            <a:p>
              <a:pPr>
                <a:lnSpc>
                  <a:spcPts val="3079"/>
                </a:lnSpc>
              </a:pPr>
              <a:r>
                <a:rPr lang="en-US" sz="2199">
                  <a:solidFill>
                    <a:srgbClr val="FFFFFF"/>
                  </a:solidFill>
                  <a:latin typeface="HK Grotesk Light"/>
                </a:rPr>
                <a:t>Salah satu cara untuk menguji suatu aplikasi atau software adalah dengan menguji modul untuk melihat apakah kode program memiliki kesalahan. Jika modul ini digunakan dan menghasilkan output yang tidak memenuhi persyaratan, kode akan dikompilasi ulang dan diperiksa lagi sampai memenuhi tujuan.</a:t>
              </a:r>
            </a:p>
            <a:p>
              <a:pPr>
                <a:lnSpc>
                  <a:spcPts val="3079"/>
                </a:lnSpc>
              </a:pPr>
              <a:endParaRPr lang="en-US" sz="2199">
                <a:solidFill>
                  <a:srgbClr val="FFFFFF"/>
                </a:solidFill>
                <a:latin typeface="HK Grotesk Light"/>
              </a:endParaRPr>
            </a:p>
            <a:p>
              <a:pPr>
                <a:lnSpc>
                  <a:spcPts val="3079"/>
                </a:lnSpc>
              </a:pPr>
              <a:r>
                <a:rPr lang="en-US" sz="2199">
                  <a:solidFill>
                    <a:srgbClr val="FFFFFF"/>
                  </a:solidFill>
                  <a:latin typeface="HK Grotesk Light"/>
                </a:rPr>
                <a:t>Untuk melakukan pengujian ini, penguji/tester perlu memiliki kemampuan dalam memahami kode dari suatu program sehingga pengujian ini tidak bisa dilakukan oleh sembarang orang.</a:t>
              </a:r>
            </a:p>
            <a:p>
              <a:pPr>
                <a:lnSpc>
                  <a:spcPts val="3079"/>
                </a:lnSpc>
              </a:pPr>
              <a:endParaRPr lang="en-US" sz="2199">
                <a:solidFill>
                  <a:srgbClr val="FFFFFF"/>
                </a:solidFill>
                <a:latin typeface="HK Grotesk Light"/>
              </a:endParaRPr>
            </a:p>
            <a:p>
              <a:pPr>
                <a:lnSpc>
                  <a:spcPts val="3079"/>
                </a:lnSpc>
              </a:pPr>
              <a:endParaRPr lang="en-US" sz="2199">
                <a:solidFill>
                  <a:srgbClr val="FFFFFF"/>
                </a:solidFill>
                <a:latin typeface="HK Grotesk Ligh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TextBox 2"/>
          <p:cNvSpPr txBox="1"/>
          <p:nvPr/>
        </p:nvSpPr>
        <p:spPr>
          <a:xfrm>
            <a:off x="7175320" y="2476500"/>
            <a:ext cx="10222993" cy="6781800"/>
          </a:xfrm>
          <a:prstGeom prst="rect">
            <a:avLst/>
          </a:prstGeom>
        </p:spPr>
        <p:txBody>
          <a:bodyPr lIns="0" tIns="0" rIns="0" bIns="0" rtlCol="0" anchor="t">
            <a:spAutoFit/>
          </a:bodyPr>
          <a:lstStyle/>
          <a:p>
            <a:pPr marL="604519" lvl="1" indent="-302260">
              <a:lnSpc>
                <a:spcPts val="3359"/>
              </a:lnSpc>
              <a:buFont typeface="Arial"/>
              <a:buChar char="•"/>
            </a:pPr>
            <a:r>
              <a:rPr lang="en-US" sz="2799" spc="-27">
                <a:solidFill>
                  <a:srgbClr val="FFFFFF"/>
                </a:solidFill>
                <a:latin typeface="HK Grotesk Semi-Bold"/>
              </a:rPr>
              <a:t>Basis path testing Teknik ini digunakan untuk mengukur tingkat kompleksitas kode program dan menentukan alur eksekusi.</a:t>
            </a:r>
          </a:p>
          <a:p>
            <a:pPr marL="604519" lvl="1" indent="-302260">
              <a:lnSpc>
                <a:spcPts val="3359"/>
              </a:lnSpc>
              <a:buFont typeface="Arial"/>
              <a:buChar char="•"/>
            </a:pPr>
            <a:r>
              <a:rPr lang="en-US" sz="2799" spc="-27">
                <a:solidFill>
                  <a:srgbClr val="FFFFFF"/>
                </a:solidFill>
                <a:latin typeface="HK Grotesk Semi-Bold"/>
              </a:rPr>
              <a:t>Branch coverage untuk menguji setidaknya satu branch code.</a:t>
            </a:r>
          </a:p>
          <a:p>
            <a:pPr marL="604519" lvl="1" indent="-302260">
              <a:lnSpc>
                <a:spcPts val="3359"/>
              </a:lnSpc>
              <a:buFont typeface="Arial"/>
              <a:buChar char="•"/>
            </a:pPr>
            <a:r>
              <a:rPr lang="en-US" sz="2799" spc="-27">
                <a:solidFill>
                  <a:srgbClr val="FFFFFF"/>
                </a:solidFill>
                <a:latin typeface="HK Grotesk Semi-Bold"/>
              </a:rPr>
              <a:t>Condition coverage tujuan dari pengujian seluruh kode untuk menghasilkan nilai TRUE atau FALSE. </a:t>
            </a:r>
          </a:p>
          <a:p>
            <a:pPr marL="604519" lvl="1" indent="-302260">
              <a:lnSpc>
                <a:spcPts val="3359"/>
              </a:lnSpc>
              <a:buFont typeface="Arial"/>
              <a:buChar char="•"/>
            </a:pPr>
            <a:r>
              <a:rPr lang="en-US" sz="2799" spc="-27">
                <a:solidFill>
                  <a:srgbClr val="FFFFFF"/>
                </a:solidFill>
                <a:latin typeface="HK Grotesk Bold"/>
              </a:rPr>
              <a:t>Loop testing  pengujian ini memungkinkan untuk mengevaluasi kondisi perulangan, apakah sudah berjalan dengan benar atau tidak.</a:t>
            </a:r>
          </a:p>
          <a:p>
            <a:pPr marL="604519" lvl="1" indent="-302260">
              <a:lnSpc>
                <a:spcPts val="3359"/>
              </a:lnSpc>
              <a:buFont typeface="Arial"/>
              <a:buChar char="•"/>
            </a:pPr>
            <a:r>
              <a:rPr lang="en-US" sz="2799" spc="-27">
                <a:solidFill>
                  <a:srgbClr val="FFFFFF"/>
                </a:solidFill>
                <a:latin typeface="HK Grotesk Bold"/>
              </a:rPr>
              <a:t>Multiple condition coverage untuk menguji seluruh kombinasi kode yang dapat digunakan dalam berbagai kondisi dan untuk memastikan bahwa perangkat lunak berjalan dengan baik.</a:t>
            </a:r>
          </a:p>
          <a:p>
            <a:pPr marL="604519" lvl="1" indent="-302260">
              <a:lnSpc>
                <a:spcPts val="3359"/>
              </a:lnSpc>
              <a:buFont typeface="Arial"/>
              <a:buChar char="•"/>
            </a:pPr>
            <a:r>
              <a:rPr lang="en-US" sz="2799" spc="-27">
                <a:solidFill>
                  <a:srgbClr val="FFFFFF"/>
                </a:solidFill>
                <a:latin typeface="HK Grotesk Bold"/>
              </a:rPr>
              <a:t>Statement coverage untuk menguji setiap pernyataan dalam perangkat lunak.</a:t>
            </a:r>
          </a:p>
          <a:p>
            <a:pPr>
              <a:lnSpc>
                <a:spcPts val="3600"/>
              </a:lnSpc>
            </a:pPr>
            <a:endParaRPr lang="en-US" sz="2799" spc="-27">
              <a:solidFill>
                <a:srgbClr val="FFFFFF"/>
              </a:solidFill>
              <a:latin typeface="HK Grotesk Bold"/>
            </a:endParaRPr>
          </a:p>
          <a:p>
            <a:pPr>
              <a:lnSpc>
                <a:spcPts val="3600"/>
              </a:lnSpc>
            </a:pPr>
            <a:endParaRPr lang="en-US" sz="2799" spc="-27">
              <a:solidFill>
                <a:srgbClr val="FFFFFF"/>
              </a:solidFill>
              <a:latin typeface="HK Grotesk Bold"/>
            </a:endParaRPr>
          </a:p>
        </p:txBody>
      </p:sp>
      <p:sp>
        <p:nvSpPr>
          <p:cNvPr id="3" name="TextBox 3"/>
          <p:cNvSpPr txBox="1"/>
          <p:nvPr/>
        </p:nvSpPr>
        <p:spPr>
          <a:xfrm>
            <a:off x="2122414" y="550076"/>
            <a:ext cx="6054669" cy="2200275"/>
          </a:xfrm>
          <a:prstGeom prst="rect">
            <a:avLst/>
          </a:prstGeom>
        </p:spPr>
        <p:txBody>
          <a:bodyPr lIns="0" tIns="0" rIns="0" bIns="0" rtlCol="0" anchor="t">
            <a:spAutoFit/>
          </a:bodyPr>
          <a:lstStyle/>
          <a:p>
            <a:pPr>
              <a:lnSpc>
                <a:spcPts val="8640"/>
              </a:lnSpc>
            </a:pPr>
            <a:r>
              <a:rPr lang="en-US" sz="7200" dirty="0">
                <a:solidFill>
                  <a:srgbClr val="FFFFFF"/>
                </a:solidFill>
                <a:latin typeface="HK Grotesk Semi-Bold"/>
              </a:rPr>
              <a:t>Teknik-Teknik </a:t>
            </a:r>
            <a:r>
              <a:rPr lang="en-US" sz="7200" dirty="0" err="1">
                <a:solidFill>
                  <a:srgbClr val="FF0000"/>
                </a:solidFill>
                <a:latin typeface="HK Grotesk Semi-Bold"/>
              </a:rPr>
              <a:t>Pengujian</a:t>
            </a:r>
            <a:endParaRPr lang="en-US" sz="7200" dirty="0">
              <a:solidFill>
                <a:srgbClr val="FF0000"/>
              </a:solidFill>
              <a:latin typeface="HK Grotesk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TextBox 2"/>
          <p:cNvSpPr txBox="1"/>
          <p:nvPr/>
        </p:nvSpPr>
        <p:spPr>
          <a:xfrm>
            <a:off x="6663745" y="471487"/>
            <a:ext cx="5701915" cy="1104900"/>
          </a:xfrm>
          <a:prstGeom prst="rect">
            <a:avLst/>
          </a:prstGeom>
        </p:spPr>
        <p:txBody>
          <a:bodyPr lIns="0" tIns="0" rIns="0" bIns="0" rtlCol="0" anchor="t">
            <a:spAutoFit/>
          </a:bodyPr>
          <a:lstStyle/>
          <a:p>
            <a:pPr>
              <a:lnSpc>
                <a:spcPts val="8640"/>
              </a:lnSpc>
            </a:pPr>
            <a:r>
              <a:rPr lang="en-US" sz="7200" dirty="0">
                <a:solidFill>
                  <a:srgbClr val="FFFFFF"/>
                </a:solidFill>
                <a:latin typeface="HK Grotesk Semi-Bold"/>
              </a:rPr>
              <a:t>Unit </a:t>
            </a:r>
            <a:r>
              <a:rPr lang="en-US" sz="7200" dirty="0">
                <a:solidFill>
                  <a:srgbClr val="FF0000"/>
                </a:solidFill>
                <a:latin typeface="HK Grotesk Semi-Bold"/>
              </a:rPr>
              <a:t>Testing</a:t>
            </a:r>
          </a:p>
        </p:txBody>
      </p:sp>
      <p:grpSp>
        <p:nvGrpSpPr>
          <p:cNvPr id="3" name="Group 3"/>
          <p:cNvGrpSpPr/>
          <p:nvPr/>
        </p:nvGrpSpPr>
        <p:grpSpPr>
          <a:xfrm>
            <a:off x="5541381" y="2312545"/>
            <a:ext cx="7946644" cy="6288202"/>
            <a:chOff x="0" y="0"/>
            <a:chExt cx="10595525" cy="8384270"/>
          </a:xfrm>
        </p:grpSpPr>
        <p:sp>
          <p:nvSpPr>
            <p:cNvPr id="4" name="TextBox 4"/>
            <p:cNvSpPr txBox="1"/>
            <p:nvPr/>
          </p:nvSpPr>
          <p:spPr>
            <a:xfrm>
              <a:off x="0" y="-9525"/>
              <a:ext cx="10192473" cy="613854"/>
            </a:xfrm>
            <a:prstGeom prst="rect">
              <a:avLst/>
            </a:prstGeom>
          </p:spPr>
          <p:txBody>
            <a:bodyPr lIns="0" tIns="0" rIns="0" bIns="0" rtlCol="0" anchor="t">
              <a:spAutoFit/>
            </a:bodyPr>
            <a:lstStyle/>
            <a:p>
              <a:pPr>
                <a:lnSpc>
                  <a:spcPts val="3600"/>
                </a:lnSpc>
              </a:pPr>
              <a:r>
                <a:rPr lang="en-US" sz="3000" spc="-30" dirty="0">
                  <a:solidFill>
                    <a:srgbClr val="FF0000"/>
                  </a:solidFill>
                  <a:latin typeface="HK Grotesk Semi-Bold"/>
                </a:rPr>
                <a:t>Unit Testing </a:t>
              </a:r>
              <a:r>
                <a:rPr lang="en-US" sz="3000" spc="-30" dirty="0" err="1">
                  <a:solidFill>
                    <a:srgbClr val="FF0000"/>
                  </a:solidFill>
                  <a:latin typeface="HK Grotesk Semi-Bold"/>
                </a:rPr>
                <a:t>adalah</a:t>
              </a:r>
              <a:endParaRPr lang="en-US" sz="3000" spc="-30" dirty="0">
                <a:solidFill>
                  <a:srgbClr val="FF0000"/>
                </a:solidFill>
                <a:latin typeface="HK Grotesk Semi-Bold"/>
              </a:endParaRPr>
            </a:p>
          </p:txBody>
        </p:sp>
        <p:sp>
          <p:nvSpPr>
            <p:cNvPr id="5" name="TextBox 5"/>
            <p:cNvSpPr txBox="1"/>
            <p:nvPr/>
          </p:nvSpPr>
          <p:spPr>
            <a:xfrm>
              <a:off x="0" y="882427"/>
              <a:ext cx="10192473" cy="2760345"/>
            </a:xfrm>
            <a:prstGeom prst="rect">
              <a:avLst/>
            </a:prstGeom>
          </p:spPr>
          <p:txBody>
            <a:bodyPr lIns="0" tIns="0" rIns="0" bIns="0" rtlCol="0" anchor="t">
              <a:spAutoFit/>
            </a:bodyPr>
            <a:lstStyle/>
            <a:p>
              <a:pPr>
                <a:lnSpc>
                  <a:spcPts val="3359"/>
                </a:lnSpc>
              </a:pPr>
              <a:r>
                <a:rPr lang="en-US" sz="2400">
                  <a:solidFill>
                    <a:srgbClr val="FFFFFF"/>
                  </a:solidFill>
                  <a:latin typeface="HK Grotesk Light"/>
                </a:rPr>
                <a:t>Unit testing merupakan pengujian perangkat lunak yang menguji setiap unit atau komponen dari sebuah perangkat lunak. Unit testing dilakukan saat masa pengembangan (menuliskan kode program) dari sebuah perangkat lunak oleh si pengembang.</a:t>
              </a:r>
            </a:p>
          </p:txBody>
        </p:sp>
        <p:sp>
          <p:nvSpPr>
            <p:cNvPr id="6" name="TextBox 6"/>
            <p:cNvSpPr txBox="1"/>
            <p:nvPr/>
          </p:nvSpPr>
          <p:spPr>
            <a:xfrm>
              <a:off x="0" y="5089631"/>
              <a:ext cx="10192473" cy="613854"/>
            </a:xfrm>
            <a:prstGeom prst="rect">
              <a:avLst/>
            </a:prstGeom>
          </p:spPr>
          <p:txBody>
            <a:bodyPr lIns="0" tIns="0" rIns="0" bIns="0" rtlCol="0" anchor="t">
              <a:spAutoFit/>
            </a:bodyPr>
            <a:lstStyle/>
            <a:p>
              <a:pPr>
                <a:lnSpc>
                  <a:spcPts val="3600"/>
                </a:lnSpc>
              </a:pPr>
              <a:r>
                <a:rPr lang="en-US" sz="3000" spc="-30" dirty="0" err="1">
                  <a:solidFill>
                    <a:srgbClr val="FF0000"/>
                  </a:solidFill>
                  <a:latin typeface="HK Grotesk Semi-Bold"/>
                </a:rPr>
                <a:t>Tujuan</a:t>
              </a:r>
              <a:r>
                <a:rPr lang="en-US" sz="3000" spc="-30" dirty="0">
                  <a:solidFill>
                    <a:srgbClr val="FF0000"/>
                  </a:solidFill>
                  <a:latin typeface="HK Grotesk Semi-Bold"/>
                </a:rPr>
                <a:t> Unit Testing</a:t>
              </a:r>
            </a:p>
          </p:txBody>
        </p:sp>
        <p:sp>
          <p:nvSpPr>
            <p:cNvPr id="7" name="TextBox 7"/>
            <p:cNvSpPr txBox="1"/>
            <p:nvPr/>
          </p:nvSpPr>
          <p:spPr>
            <a:xfrm>
              <a:off x="0" y="5981583"/>
              <a:ext cx="10192473" cy="1642745"/>
            </a:xfrm>
            <a:prstGeom prst="rect">
              <a:avLst/>
            </a:prstGeom>
          </p:spPr>
          <p:txBody>
            <a:bodyPr lIns="0" tIns="0" rIns="0" bIns="0" rtlCol="0" anchor="t">
              <a:spAutoFit/>
            </a:bodyPr>
            <a:lstStyle/>
            <a:p>
              <a:pPr>
                <a:lnSpc>
                  <a:spcPts val="3359"/>
                </a:lnSpc>
              </a:pPr>
              <a:r>
                <a:rPr lang="en-US" sz="2400">
                  <a:solidFill>
                    <a:srgbClr val="FFFFFF"/>
                  </a:solidFill>
                  <a:latin typeface="HK Grotesk Light"/>
                </a:rPr>
                <a:t>Tujuan dari </a:t>
              </a:r>
              <a:r>
                <a:rPr lang="en-US" sz="2400">
                  <a:solidFill>
                    <a:srgbClr val="FFFFFF"/>
                  </a:solidFill>
                  <a:latin typeface="HK Grotesk Light Italics"/>
                </a:rPr>
                <a:t>unit</a:t>
              </a:r>
              <a:r>
                <a:rPr lang="en-US" sz="2400">
                  <a:solidFill>
                    <a:srgbClr val="FFFFFF"/>
                  </a:solidFill>
                  <a:latin typeface="HK Grotesk Light"/>
                </a:rPr>
                <a:t> </a:t>
              </a:r>
              <a:r>
                <a:rPr lang="en-US" sz="2400">
                  <a:solidFill>
                    <a:srgbClr val="FFFFFF"/>
                  </a:solidFill>
                  <a:latin typeface="HK Grotesk Light Italics"/>
                </a:rPr>
                <a:t>testing</a:t>
              </a:r>
              <a:r>
                <a:rPr lang="en-US" sz="2400">
                  <a:solidFill>
                    <a:srgbClr val="FFFFFF"/>
                  </a:solidFill>
                  <a:latin typeface="HK Grotesk Light"/>
                </a:rPr>
                <a:t> adalah untuk memvalidasi setiap unit dari kode perangkat lunak dapat berjalan seperti yang diharapkan.</a:t>
              </a:r>
            </a:p>
          </p:txBody>
        </p:sp>
        <p:sp>
          <p:nvSpPr>
            <p:cNvPr id="8" name="AutoShape 8"/>
            <p:cNvSpPr/>
            <p:nvPr/>
          </p:nvSpPr>
          <p:spPr>
            <a:xfrm>
              <a:off x="0" y="4370964"/>
              <a:ext cx="10595525" cy="0"/>
            </a:xfrm>
            <a:prstGeom prst="line">
              <a:avLst/>
            </a:prstGeom>
            <a:ln w="63500" cap="rnd">
              <a:solidFill>
                <a:srgbClr val="343434"/>
              </a:solidFill>
              <a:prstDash val="sysDot"/>
              <a:headEnd type="none" w="sm" len="sm"/>
              <a:tailEnd type="none" w="sm" len="sm"/>
            </a:ln>
          </p:spPr>
          <p:txBody>
            <a:bodyPr/>
            <a:lstStyle/>
            <a:p>
              <a:endParaRPr lang="en-US"/>
            </a:p>
          </p:txBody>
        </p:sp>
        <p:sp>
          <p:nvSpPr>
            <p:cNvPr id="9" name="AutoShape 9"/>
            <p:cNvSpPr/>
            <p:nvPr/>
          </p:nvSpPr>
          <p:spPr>
            <a:xfrm>
              <a:off x="0" y="8352520"/>
              <a:ext cx="10595525" cy="0"/>
            </a:xfrm>
            <a:prstGeom prst="line">
              <a:avLst/>
            </a:prstGeom>
            <a:ln w="63500" cap="rnd">
              <a:solidFill>
                <a:srgbClr val="343434"/>
              </a:solidFill>
              <a:prstDash val="sysDot"/>
              <a:headEnd type="none" w="sm" len="sm"/>
              <a:tailEnd type="none" w="sm" len="sm"/>
            </a:ln>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TextBox 2"/>
          <p:cNvSpPr txBox="1"/>
          <p:nvPr/>
        </p:nvSpPr>
        <p:spPr>
          <a:xfrm>
            <a:off x="1093207" y="2134777"/>
            <a:ext cx="11003686" cy="1104900"/>
          </a:xfrm>
          <a:prstGeom prst="rect">
            <a:avLst/>
          </a:prstGeom>
        </p:spPr>
        <p:txBody>
          <a:bodyPr lIns="0" tIns="0" rIns="0" bIns="0" rtlCol="0" anchor="t">
            <a:spAutoFit/>
          </a:bodyPr>
          <a:lstStyle/>
          <a:p>
            <a:pPr>
              <a:lnSpc>
                <a:spcPts val="8640"/>
              </a:lnSpc>
            </a:pPr>
            <a:r>
              <a:rPr lang="en-US" sz="7200" dirty="0">
                <a:solidFill>
                  <a:srgbClr val="FFFFFF"/>
                </a:solidFill>
                <a:latin typeface="HK Grotesk Semi-Bold"/>
              </a:rPr>
              <a:t>3 </a:t>
            </a:r>
            <a:r>
              <a:rPr lang="en-US" sz="7200" dirty="0" err="1">
                <a:solidFill>
                  <a:srgbClr val="FFFFFF"/>
                </a:solidFill>
                <a:latin typeface="HK Grotesk Semi-Bold"/>
              </a:rPr>
              <a:t>kategori</a:t>
            </a:r>
            <a:r>
              <a:rPr lang="en-US" sz="7200" dirty="0">
                <a:solidFill>
                  <a:srgbClr val="FFFFFF"/>
                </a:solidFill>
                <a:latin typeface="HK Grotesk Semi-Bold"/>
              </a:rPr>
              <a:t> </a:t>
            </a:r>
            <a:r>
              <a:rPr lang="en-US" sz="7200" dirty="0">
                <a:solidFill>
                  <a:srgbClr val="FF0000"/>
                </a:solidFill>
                <a:latin typeface="HK Grotesk Semi-Bold"/>
              </a:rPr>
              <a:t>Unit Testing</a:t>
            </a:r>
          </a:p>
        </p:txBody>
      </p:sp>
      <p:grpSp>
        <p:nvGrpSpPr>
          <p:cNvPr id="3" name="Group 3"/>
          <p:cNvGrpSpPr/>
          <p:nvPr/>
        </p:nvGrpSpPr>
        <p:grpSpPr>
          <a:xfrm>
            <a:off x="1028700" y="4955271"/>
            <a:ext cx="4514276" cy="1619753"/>
            <a:chOff x="0" y="0"/>
            <a:chExt cx="6019034" cy="2159671"/>
          </a:xfrm>
        </p:grpSpPr>
        <p:sp>
          <p:nvSpPr>
            <p:cNvPr id="4" name="TextBox 4"/>
            <p:cNvSpPr txBox="1"/>
            <p:nvPr/>
          </p:nvSpPr>
          <p:spPr>
            <a:xfrm>
              <a:off x="0" y="1148673"/>
              <a:ext cx="6019034" cy="1010999"/>
            </a:xfrm>
            <a:prstGeom prst="rect">
              <a:avLst/>
            </a:prstGeom>
          </p:spPr>
          <p:txBody>
            <a:bodyPr lIns="0" tIns="0" rIns="0" bIns="0" rtlCol="0" anchor="t">
              <a:spAutoFit/>
            </a:bodyPr>
            <a:lstStyle/>
            <a:p>
              <a:pPr>
                <a:lnSpc>
                  <a:spcPts val="3079"/>
                </a:lnSpc>
              </a:pPr>
              <a:r>
                <a:rPr lang="en-US" sz="2200">
                  <a:solidFill>
                    <a:srgbClr val="FFFFFF"/>
                  </a:solidFill>
                  <a:latin typeface="HK Grotesk Light"/>
                </a:rPr>
                <a:t>Menguji </a:t>
              </a:r>
              <a:r>
                <a:rPr lang="en-US" sz="2200">
                  <a:solidFill>
                    <a:srgbClr val="FFFFFF"/>
                  </a:solidFill>
                  <a:latin typeface="HK Grotesk Light Italics"/>
                </a:rPr>
                <a:t>user interface</a:t>
              </a:r>
              <a:r>
                <a:rPr lang="en-US" sz="2200">
                  <a:solidFill>
                    <a:srgbClr val="FFFFFF"/>
                  </a:solidFill>
                  <a:latin typeface="HK Grotesk Light"/>
                </a:rPr>
                <a:t>, beserta </a:t>
              </a:r>
              <a:r>
                <a:rPr lang="en-US" sz="2200">
                  <a:solidFill>
                    <a:srgbClr val="FFFFFF"/>
                  </a:solidFill>
                  <a:latin typeface="HK Grotesk Light Italics"/>
                </a:rPr>
                <a:t>input</a:t>
              </a:r>
              <a:r>
                <a:rPr lang="en-US" sz="2200">
                  <a:solidFill>
                    <a:srgbClr val="FFFFFF"/>
                  </a:solidFill>
                  <a:latin typeface="HK Grotesk Light"/>
                </a:rPr>
                <a:t> dan </a:t>
              </a:r>
              <a:r>
                <a:rPr lang="en-US" sz="2200">
                  <a:solidFill>
                    <a:srgbClr val="FFFFFF"/>
                  </a:solidFill>
                  <a:latin typeface="HK Grotesk Light Italics"/>
                </a:rPr>
                <a:t>output</a:t>
              </a:r>
            </a:p>
          </p:txBody>
        </p:sp>
        <p:sp>
          <p:nvSpPr>
            <p:cNvPr id="5" name="TextBox 5"/>
            <p:cNvSpPr txBox="1"/>
            <p:nvPr/>
          </p:nvSpPr>
          <p:spPr>
            <a:xfrm>
              <a:off x="0" y="-9525"/>
              <a:ext cx="6019034" cy="613854"/>
            </a:xfrm>
            <a:prstGeom prst="rect">
              <a:avLst/>
            </a:prstGeom>
          </p:spPr>
          <p:txBody>
            <a:bodyPr lIns="0" tIns="0" rIns="0" bIns="0" rtlCol="0" anchor="t">
              <a:spAutoFit/>
            </a:bodyPr>
            <a:lstStyle/>
            <a:p>
              <a:pPr>
                <a:lnSpc>
                  <a:spcPts val="3600"/>
                </a:lnSpc>
              </a:pPr>
              <a:r>
                <a:rPr lang="en-US" sz="3000" spc="-30" dirty="0">
                  <a:solidFill>
                    <a:srgbClr val="FF0000"/>
                  </a:solidFill>
                  <a:latin typeface="HK Grotesk Semi-Bold"/>
                </a:rPr>
                <a:t>Black Box Testing</a:t>
              </a:r>
            </a:p>
          </p:txBody>
        </p:sp>
      </p:grpSp>
      <p:grpSp>
        <p:nvGrpSpPr>
          <p:cNvPr id="6" name="Group 6"/>
          <p:cNvGrpSpPr/>
          <p:nvPr/>
        </p:nvGrpSpPr>
        <p:grpSpPr>
          <a:xfrm>
            <a:off x="6886862" y="4845040"/>
            <a:ext cx="4514276" cy="1451011"/>
            <a:chOff x="0" y="0"/>
            <a:chExt cx="6019034" cy="1934681"/>
          </a:xfrm>
        </p:grpSpPr>
        <p:sp>
          <p:nvSpPr>
            <p:cNvPr id="7" name="TextBox 7"/>
            <p:cNvSpPr txBox="1"/>
            <p:nvPr/>
          </p:nvSpPr>
          <p:spPr>
            <a:xfrm>
              <a:off x="0" y="923682"/>
              <a:ext cx="6019034" cy="1010999"/>
            </a:xfrm>
            <a:prstGeom prst="rect">
              <a:avLst/>
            </a:prstGeom>
          </p:spPr>
          <p:txBody>
            <a:bodyPr lIns="0" tIns="0" rIns="0" bIns="0" rtlCol="0" anchor="t">
              <a:spAutoFit/>
            </a:bodyPr>
            <a:lstStyle/>
            <a:p>
              <a:pPr>
                <a:lnSpc>
                  <a:spcPts val="3079"/>
                </a:lnSpc>
              </a:pPr>
              <a:r>
                <a:rPr lang="en-US" sz="2200">
                  <a:solidFill>
                    <a:srgbClr val="FFFFFF"/>
                  </a:solidFill>
                  <a:latin typeface="HK Grotesk Light"/>
                </a:rPr>
                <a:t>Menguji functional behaviour dari perangkat lunak</a:t>
              </a:r>
            </a:p>
          </p:txBody>
        </p:sp>
        <p:sp>
          <p:nvSpPr>
            <p:cNvPr id="8" name="TextBox 8"/>
            <p:cNvSpPr txBox="1"/>
            <p:nvPr/>
          </p:nvSpPr>
          <p:spPr>
            <a:xfrm>
              <a:off x="0" y="-9525"/>
              <a:ext cx="6019034" cy="613854"/>
            </a:xfrm>
            <a:prstGeom prst="rect">
              <a:avLst/>
            </a:prstGeom>
          </p:spPr>
          <p:txBody>
            <a:bodyPr lIns="0" tIns="0" rIns="0" bIns="0" rtlCol="0" anchor="t">
              <a:spAutoFit/>
            </a:bodyPr>
            <a:lstStyle/>
            <a:p>
              <a:pPr>
                <a:lnSpc>
                  <a:spcPts val="3600"/>
                </a:lnSpc>
              </a:pPr>
              <a:r>
                <a:rPr lang="en-US" sz="3000" spc="-30" dirty="0">
                  <a:solidFill>
                    <a:srgbClr val="FF0000"/>
                  </a:solidFill>
                  <a:latin typeface="HK Grotesk Semi-Bold"/>
                </a:rPr>
                <a:t>White Box Testing</a:t>
              </a:r>
            </a:p>
          </p:txBody>
        </p:sp>
      </p:grpSp>
      <p:grpSp>
        <p:nvGrpSpPr>
          <p:cNvPr id="9" name="Group 9"/>
          <p:cNvGrpSpPr/>
          <p:nvPr/>
        </p:nvGrpSpPr>
        <p:grpSpPr>
          <a:xfrm>
            <a:off x="12745024" y="4841228"/>
            <a:ext cx="4514276" cy="1847841"/>
            <a:chOff x="0" y="0"/>
            <a:chExt cx="6019034" cy="2463788"/>
          </a:xfrm>
        </p:grpSpPr>
        <p:sp>
          <p:nvSpPr>
            <p:cNvPr id="10" name="TextBox 10"/>
            <p:cNvSpPr txBox="1"/>
            <p:nvPr/>
          </p:nvSpPr>
          <p:spPr>
            <a:xfrm>
              <a:off x="0" y="933849"/>
              <a:ext cx="6019034" cy="1529939"/>
            </a:xfrm>
            <a:prstGeom prst="rect">
              <a:avLst/>
            </a:prstGeom>
          </p:spPr>
          <p:txBody>
            <a:bodyPr lIns="0" tIns="0" rIns="0" bIns="0" rtlCol="0" anchor="t">
              <a:spAutoFit/>
            </a:bodyPr>
            <a:lstStyle/>
            <a:p>
              <a:pPr>
                <a:lnSpc>
                  <a:spcPts val="3079"/>
                </a:lnSpc>
              </a:pPr>
              <a:r>
                <a:rPr lang="en-US" sz="2200" dirty="0" err="1">
                  <a:solidFill>
                    <a:srgbClr val="FFFFFF"/>
                  </a:solidFill>
                  <a:latin typeface="HK Grotesk Light"/>
                </a:rPr>
                <a:t>Digunakan</a:t>
              </a:r>
              <a:r>
                <a:rPr lang="en-US" sz="2200" dirty="0">
                  <a:solidFill>
                    <a:srgbClr val="FFFFFF"/>
                  </a:solidFill>
                  <a:latin typeface="HK Grotesk Light"/>
                </a:rPr>
                <a:t> </a:t>
              </a:r>
              <a:r>
                <a:rPr lang="en-US" sz="2200" dirty="0" err="1">
                  <a:solidFill>
                    <a:srgbClr val="FFFFFF"/>
                  </a:solidFill>
                  <a:latin typeface="HK Grotesk Light"/>
                </a:rPr>
                <a:t>untuk</a:t>
              </a:r>
              <a:r>
                <a:rPr lang="en-US" sz="2200" dirty="0">
                  <a:solidFill>
                    <a:srgbClr val="FFFFFF"/>
                  </a:solidFill>
                  <a:latin typeface="HK Grotesk Light"/>
                </a:rPr>
                <a:t> </a:t>
              </a:r>
              <a:r>
                <a:rPr lang="en-US" sz="2200" dirty="0" err="1">
                  <a:solidFill>
                    <a:srgbClr val="FFFFFF"/>
                  </a:solidFill>
                  <a:latin typeface="HK Grotesk Light"/>
                </a:rPr>
                <a:t>menjalankan</a:t>
              </a:r>
              <a:r>
                <a:rPr lang="en-US" sz="2200" dirty="0">
                  <a:solidFill>
                    <a:srgbClr val="FFFFFF"/>
                  </a:solidFill>
                  <a:latin typeface="HK Grotesk Light"/>
                </a:rPr>
                <a:t> </a:t>
              </a:r>
              <a:r>
                <a:rPr lang="en-US" sz="2200" dirty="0">
                  <a:solidFill>
                    <a:srgbClr val="FFFFFF"/>
                  </a:solidFill>
                  <a:latin typeface="HK Grotesk Light Italics"/>
                </a:rPr>
                <a:t>test</a:t>
              </a:r>
              <a:r>
                <a:rPr lang="en-US" sz="2200" dirty="0">
                  <a:solidFill>
                    <a:srgbClr val="FFFFFF"/>
                  </a:solidFill>
                  <a:latin typeface="HK Grotesk Light"/>
                </a:rPr>
                <a:t> </a:t>
              </a:r>
              <a:r>
                <a:rPr lang="en-US" sz="2200" dirty="0">
                  <a:solidFill>
                    <a:srgbClr val="FFFFFF"/>
                  </a:solidFill>
                  <a:latin typeface="HK Grotesk Light Italics"/>
                </a:rPr>
                <a:t>suites</a:t>
              </a:r>
              <a:r>
                <a:rPr lang="en-US" sz="2200" dirty="0">
                  <a:solidFill>
                    <a:srgbClr val="FFFFFF"/>
                  </a:solidFill>
                  <a:latin typeface="HK Grotesk Light"/>
                </a:rPr>
                <a:t>,</a:t>
              </a:r>
              <a:r>
                <a:rPr lang="en-US" sz="2200" dirty="0">
                  <a:solidFill>
                    <a:srgbClr val="FFFFFF"/>
                  </a:solidFill>
                  <a:latin typeface="HK Grotesk Light Italics"/>
                </a:rPr>
                <a:t> test methods, test cases,</a:t>
              </a:r>
              <a:r>
                <a:rPr lang="en-US" sz="2200" dirty="0">
                  <a:solidFill>
                    <a:srgbClr val="FFFFFF"/>
                  </a:solidFill>
                  <a:latin typeface="HK Grotesk Light"/>
                </a:rPr>
                <a:t> dan </a:t>
              </a:r>
              <a:r>
                <a:rPr lang="en-US" sz="2200" dirty="0" err="1">
                  <a:solidFill>
                    <a:srgbClr val="FFFFFF"/>
                  </a:solidFill>
                  <a:latin typeface="HK Grotesk Light"/>
                </a:rPr>
                <a:t>melakukan</a:t>
              </a:r>
              <a:r>
                <a:rPr lang="en-US" sz="2200" dirty="0">
                  <a:solidFill>
                    <a:srgbClr val="FFFFFF"/>
                  </a:solidFill>
                  <a:latin typeface="HK Grotesk Light"/>
                </a:rPr>
                <a:t> </a:t>
              </a:r>
              <a:r>
                <a:rPr lang="en-US" sz="2200" dirty="0">
                  <a:solidFill>
                    <a:srgbClr val="FFFFFF"/>
                  </a:solidFill>
                  <a:latin typeface="HK Grotesk Light Italics"/>
                </a:rPr>
                <a:t>risk analysis.</a:t>
              </a:r>
            </a:p>
          </p:txBody>
        </p:sp>
        <p:sp>
          <p:nvSpPr>
            <p:cNvPr id="11" name="TextBox 11"/>
            <p:cNvSpPr txBox="1"/>
            <p:nvPr/>
          </p:nvSpPr>
          <p:spPr>
            <a:xfrm>
              <a:off x="0" y="-9525"/>
              <a:ext cx="6019034" cy="613854"/>
            </a:xfrm>
            <a:prstGeom prst="rect">
              <a:avLst/>
            </a:prstGeom>
          </p:spPr>
          <p:txBody>
            <a:bodyPr lIns="0" tIns="0" rIns="0" bIns="0" rtlCol="0" anchor="t">
              <a:spAutoFit/>
            </a:bodyPr>
            <a:lstStyle/>
            <a:p>
              <a:pPr>
                <a:lnSpc>
                  <a:spcPts val="3600"/>
                </a:lnSpc>
              </a:pPr>
              <a:r>
                <a:rPr lang="en-US" sz="3000" spc="-30" dirty="0">
                  <a:solidFill>
                    <a:srgbClr val="FF0000"/>
                  </a:solidFill>
                  <a:latin typeface="HK Grotesk Semi-Bold"/>
                </a:rPr>
                <a:t>Gray Box Testing</a:t>
              </a:r>
            </a:p>
          </p:txBody>
        </p:sp>
      </p:grpSp>
      <p:sp>
        <p:nvSpPr>
          <p:cNvPr id="12" name="AutoShape 12"/>
          <p:cNvSpPr/>
          <p:nvPr/>
        </p:nvSpPr>
        <p:spPr>
          <a:xfrm rot="-5400000">
            <a:off x="4314403" y="6217585"/>
            <a:ext cx="3801033" cy="0"/>
          </a:xfrm>
          <a:prstGeom prst="line">
            <a:avLst/>
          </a:prstGeom>
          <a:ln w="47625" cap="rnd">
            <a:solidFill>
              <a:srgbClr val="1B1B1B"/>
            </a:solidFill>
            <a:prstDash val="sysDot"/>
            <a:headEnd type="none" w="sm" len="sm"/>
            <a:tailEnd type="none" w="sm" len="sm"/>
          </a:ln>
        </p:spPr>
        <p:txBody>
          <a:bodyPr/>
          <a:lstStyle/>
          <a:p>
            <a:endParaRPr lang="en-US"/>
          </a:p>
        </p:txBody>
      </p:sp>
      <p:sp>
        <p:nvSpPr>
          <p:cNvPr id="13" name="AutoShape 13"/>
          <p:cNvSpPr/>
          <p:nvPr/>
        </p:nvSpPr>
        <p:spPr>
          <a:xfrm rot="-5400000">
            <a:off x="10172565" y="6217585"/>
            <a:ext cx="3801033" cy="0"/>
          </a:xfrm>
          <a:prstGeom prst="line">
            <a:avLst/>
          </a:prstGeom>
          <a:ln w="47625" cap="rnd">
            <a:solidFill>
              <a:srgbClr val="1B1B1B"/>
            </a:solidFill>
            <a:prstDash val="sysDot"/>
            <a:headEnd type="none" w="sm" len="sm"/>
            <a:tailEnd type="none" w="sm" len="sm"/>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TextBox 2"/>
          <p:cNvSpPr txBox="1"/>
          <p:nvPr/>
        </p:nvSpPr>
        <p:spPr>
          <a:xfrm>
            <a:off x="1173231" y="933450"/>
            <a:ext cx="15569549" cy="1730540"/>
          </a:xfrm>
          <a:prstGeom prst="rect">
            <a:avLst/>
          </a:prstGeom>
        </p:spPr>
        <p:txBody>
          <a:bodyPr lIns="0" tIns="0" rIns="0" bIns="0" rtlCol="0" anchor="t">
            <a:spAutoFit/>
          </a:bodyPr>
          <a:lstStyle/>
          <a:p>
            <a:pPr>
              <a:lnSpc>
                <a:spcPts val="6999"/>
              </a:lnSpc>
            </a:pPr>
            <a:r>
              <a:rPr lang="en-US" sz="4999">
                <a:solidFill>
                  <a:srgbClr val="FFFFFF"/>
                </a:solidFill>
                <a:latin typeface="HK Grotesk Medium"/>
              </a:rPr>
              <a:t>Contoh implementasi White Box Testing </a:t>
            </a:r>
          </a:p>
          <a:p>
            <a:pPr>
              <a:lnSpc>
                <a:spcPts val="7000"/>
              </a:lnSpc>
              <a:spcBef>
                <a:spcPct val="0"/>
              </a:spcBef>
            </a:pPr>
            <a:r>
              <a:rPr lang="en-US" sz="5000">
                <a:solidFill>
                  <a:srgbClr val="FFFFFF"/>
                </a:solidFill>
                <a:latin typeface="HK Grotesk Medium"/>
              </a:rPr>
              <a:t>Atau Unit Testing</a:t>
            </a:r>
          </a:p>
        </p:txBody>
      </p:sp>
      <p:sp>
        <p:nvSpPr>
          <p:cNvPr id="3" name="TextBox 3"/>
          <p:cNvSpPr txBox="1"/>
          <p:nvPr/>
        </p:nvSpPr>
        <p:spPr>
          <a:xfrm>
            <a:off x="5559162" y="3430349"/>
            <a:ext cx="7169676" cy="5245359"/>
          </a:xfrm>
          <a:prstGeom prst="rect">
            <a:avLst/>
          </a:prstGeom>
        </p:spPr>
        <p:txBody>
          <a:bodyPr lIns="0" tIns="0" rIns="0" bIns="0" rtlCol="0" anchor="t">
            <a:spAutoFit/>
          </a:bodyPr>
          <a:lstStyle/>
          <a:p>
            <a:pPr>
              <a:lnSpc>
                <a:spcPts val="3832"/>
              </a:lnSpc>
            </a:pPr>
            <a:r>
              <a:rPr lang="en-US" sz="2737">
                <a:solidFill>
                  <a:srgbClr val="FFFFFF"/>
                </a:solidFill>
                <a:latin typeface="HK Grotesk Medium"/>
              </a:rPr>
              <a:t>import unittest</a:t>
            </a:r>
          </a:p>
          <a:p>
            <a:pPr>
              <a:lnSpc>
                <a:spcPts val="3832"/>
              </a:lnSpc>
            </a:pPr>
            <a:endParaRPr lang="en-US" sz="2737">
              <a:solidFill>
                <a:srgbClr val="FFFFFF"/>
              </a:solidFill>
              <a:latin typeface="HK Grotesk Medium"/>
            </a:endParaRPr>
          </a:p>
          <a:p>
            <a:pPr>
              <a:lnSpc>
                <a:spcPts val="3832"/>
              </a:lnSpc>
            </a:pPr>
            <a:endParaRPr lang="en-US" sz="2737">
              <a:solidFill>
                <a:srgbClr val="FFFFFF"/>
              </a:solidFill>
              <a:latin typeface="HK Grotesk Medium"/>
            </a:endParaRPr>
          </a:p>
          <a:p>
            <a:pPr>
              <a:lnSpc>
                <a:spcPts val="3832"/>
              </a:lnSpc>
            </a:pPr>
            <a:r>
              <a:rPr lang="en-US" sz="2737">
                <a:solidFill>
                  <a:srgbClr val="FFFFFF"/>
                </a:solidFill>
                <a:latin typeface="HK Grotesk Medium"/>
              </a:rPr>
              <a:t>class Test(unittest.TestCase):</a:t>
            </a:r>
          </a:p>
          <a:p>
            <a:pPr>
              <a:lnSpc>
                <a:spcPts val="3832"/>
              </a:lnSpc>
            </a:pPr>
            <a:r>
              <a:rPr lang="en-US" sz="2737">
                <a:solidFill>
                  <a:srgbClr val="FFFFFF"/>
                </a:solidFill>
                <a:latin typeface="HK Grotesk Medium"/>
              </a:rPr>
              <a:t>    calculator = CalculatorClass.Calculator() # instantiate the Calculator Class</a:t>
            </a:r>
          </a:p>
          <a:p>
            <a:pPr>
              <a:lnSpc>
                <a:spcPts val="3832"/>
              </a:lnSpc>
            </a:pPr>
            <a:r>
              <a:rPr lang="en-US" sz="2737">
                <a:solidFill>
                  <a:srgbClr val="FFFFFF"/>
                </a:solidFill>
                <a:latin typeface="HK Grotesk Medium"/>
              </a:rPr>
              <a:t>    def test_0_add(self):</a:t>
            </a:r>
          </a:p>
          <a:p>
            <a:pPr>
              <a:lnSpc>
                <a:spcPts val="3832"/>
              </a:lnSpc>
            </a:pPr>
            <a:r>
              <a:rPr lang="en-US" sz="2737">
                <a:solidFill>
                  <a:srgbClr val="FFFFFF"/>
                </a:solidFill>
                <a:latin typeface="HK Grotesk Medium"/>
              </a:rPr>
              <a:t>        result = self.calculator.add(4,8)</a:t>
            </a:r>
          </a:p>
          <a:p>
            <a:pPr>
              <a:lnSpc>
                <a:spcPts val="3832"/>
              </a:lnSpc>
            </a:pPr>
            <a:r>
              <a:rPr lang="en-US" sz="2737">
                <a:solidFill>
                  <a:srgbClr val="FFFFFF"/>
                </a:solidFill>
                <a:latin typeface="HK Grotesk Medium"/>
              </a:rPr>
              <a:t>        self.assertEqual(result,1220)</a:t>
            </a:r>
          </a:p>
          <a:p>
            <a:pPr>
              <a:lnSpc>
                <a:spcPts val="3832"/>
              </a:lnSpc>
            </a:pPr>
            <a:r>
              <a:rPr lang="en-US" sz="2737">
                <a:solidFill>
                  <a:srgbClr val="FFFFFF"/>
                </a:solidFill>
                <a:latin typeface="HK Grotesk Medium"/>
              </a:rPr>
              <a:t>if __name__ == '__main__':</a:t>
            </a:r>
          </a:p>
          <a:p>
            <a:pPr>
              <a:lnSpc>
                <a:spcPts val="3832"/>
              </a:lnSpc>
              <a:spcBef>
                <a:spcPct val="0"/>
              </a:spcBef>
            </a:pPr>
            <a:r>
              <a:rPr lang="en-US" sz="2737">
                <a:solidFill>
                  <a:srgbClr val="FFFFFF"/>
                </a:solidFill>
                <a:latin typeface="HK Grotesk Medium"/>
              </a:rPr>
              <a:t>    unittest.main()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8449183"/>
            <a:ext cx="2916026" cy="3188497"/>
          </a:xfrm>
          <a:custGeom>
            <a:avLst/>
            <a:gdLst/>
            <a:ahLst/>
            <a:cxnLst/>
            <a:rect l="l" t="t" r="r" b="b"/>
            <a:pathLst>
              <a:path w="2916026" h="3188497">
                <a:moveTo>
                  <a:pt x="0" y="0"/>
                </a:moveTo>
                <a:lnTo>
                  <a:pt x="2916026" y="0"/>
                </a:lnTo>
                <a:lnTo>
                  <a:pt x="2916026" y="3188497"/>
                </a:lnTo>
                <a:lnTo>
                  <a:pt x="0" y="3188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16914" y="252317"/>
            <a:ext cx="3375295" cy="1354317"/>
          </a:xfrm>
          <a:custGeom>
            <a:avLst/>
            <a:gdLst/>
            <a:ahLst/>
            <a:cxnLst/>
            <a:rect l="l" t="t" r="r" b="b"/>
            <a:pathLst>
              <a:path w="3375295" h="1354317">
                <a:moveTo>
                  <a:pt x="0" y="0"/>
                </a:moveTo>
                <a:lnTo>
                  <a:pt x="3375295" y="0"/>
                </a:lnTo>
                <a:lnTo>
                  <a:pt x="3375295" y="1354318"/>
                </a:lnTo>
                <a:lnTo>
                  <a:pt x="0" y="13543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5601255" y="8449183"/>
            <a:ext cx="2329628" cy="2304214"/>
          </a:xfrm>
          <a:custGeom>
            <a:avLst/>
            <a:gdLst/>
            <a:ahLst/>
            <a:cxnLst/>
            <a:rect l="l" t="t" r="r" b="b"/>
            <a:pathLst>
              <a:path w="2329628" h="2304214">
                <a:moveTo>
                  <a:pt x="0" y="0"/>
                </a:moveTo>
                <a:lnTo>
                  <a:pt x="2329628" y="0"/>
                </a:lnTo>
                <a:lnTo>
                  <a:pt x="2329628" y="2304214"/>
                </a:lnTo>
                <a:lnTo>
                  <a:pt x="0" y="23042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6800039" y="929476"/>
            <a:ext cx="2520812" cy="3754258"/>
          </a:xfrm>
          <a:custGeom>
            <a:avLst/>
            <a:gdLst/>
            <a:ahLst/>
            <a:cxnLst/>
            <a:rect l="l" t="t" r="r" b="b"/>
            <a:pathLst>
              <a:path w="2520812" h="3754258">
                <a:moveTo>
                  <a:pt x="0" y="0"/>
                </a:moveTo>
                <a:lnTo>
                  <a:pt x="2520812" y="0"/>
                </a:lnTo>
                <a:lnTo>
                  <a:pt x="2520812" y="3754258"/>
                </a:lnTo>
                <a:lnTo>
                  <a:pt x="0" y="375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4940194" y="-1604172"/>
            <a:ext cx="3651751" cy="3479123"/>
          </a:xfrm>
          <a:custGeom>
            <a:avLst/>
            <a:gdLst/>
            <a:ahLst/>
            <a:cxnLst/>
            <a:rect l="l" t="t" r="r" b="b"/>
            <a:pathLst>
              <a:path w="3651751" h="3479123">
                <a:moveTo>
                  <a:pt x="0" y="0"/>
                </a:moveTo>
                <a:lnTo>
                  <a:pt x="3651750" y="0"/>
                </a:lnTo>
                <a:lnTo>
                  <a:pt x="3651750" y="3479122"/>
                </a:lnTo>
                <a:lnTo>
                  <a:pt x="0" y="347912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348932" y="5395619"/>
            <a:ext cx="988244" cy="3053564"/>
          </a:xfrm>
          <a:custGeom>
            <a:avLst/>
            <a:gdLst/>
            <a:ahLst/>
            <a:cxnLst/>
            <a:rect l="l" t="t" r="r" b="b"/>
            <a:pathLst>
              <a:path w="988244" h="3053564">
                <a:moveTo>
                  <a:pt x="0" y="0"/>
                </a:moveTo>
                <a:lnTo>
                  <a:pt x="988244" y="0"/>
                </a:lnTo>
                <a:lnTo>
                  <a:pt x="988244" y="3053564"/>
                </a:lnTo>
                <a:lnTo>
                  <a:pt x="0" y="30535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4978514" y="8977148"/>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9564414" y="9258300"/>
            <a:ext cx="4740262" cy="1965054"/>
          </a:xfrm>
          <a:custGeom>
            <a:avLst/>
            <a:gdLst/>
            <a:ahLst/>
            <a:cxnLst/>
            <a:rect l="l" t="t" r="r" b="b"/>
            <a:pathLst>
              <a:path w="4740262" h="1965054">
                <a:moveTo>
                  <a:pt x="0" y="0"/>
                </a:moveTo>
                <a:lnTo>
                  <a:pt x="4740262" y="0"/>
                </a:lnTo>
                <a:lnTo>
                  <a:pt x="4740262" y="1965054"/>
                </a:lnTo>
                <a:lnTo>
                  <a:pt x="0" y="19650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4972572" y="-949396"/>
            <a:ext cx="5042144" cy="2090198"/>
          </a:xfrm>
          <a:custGeom>
            <a:avLst/>
            <a:gdLst/>
            <a:ahLst/>
            <a:cxnLst/>
            <a:rect l="l" t="t" r="r" b="b"/>
            <a:pathLst>
              <a:path w="5042144" h="2090198">
                <a:moveTo>
                  <a:pt x="0" y="0"/>
                </a:moveTo>
                <a:lnTo>
                  <a:pt x="5042144" y="0"/>
                </a:lnTo>
                <a:lnTo>
                  <a:pt x="5042144" y="2090198"/>
                </a:lnTo>
                <a:lnTo>
                  <a:pt x="0" y="20901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Freeform 12"/>
          <p:cNvSpPr/>
          <p:nvPr/>
        </p:nvSpPr>
        <p:spPr>
          <a:xfrm>
            <a:off x="11395079" y="-2411695"/>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3" name="Freeform 13"/>
          <p:cNvSpPr/>
          <p:nvPr/>
        </p:nvSpPr>
        <p:spPr>
          <a:xfrm>
            <a:off x="17259300" y="5395619"/>
            <a:ext cx="3307270" cy="4114800"/>
          </a:xfrm>
          <a:custGeom>
            <a:avLst/>
            <a:gdLst/>
            <a:ahLst/>
            <a:cxnLst/>
            <a:rect l="l" t="t" r="r" b="b"/>
            <a:pathLst>
              <a:path w="3307270" h="4114800">
                <a:moveTo>
                  <a:pt x="0" y="0"/>
                </a:moveTo>
                <a:lnTo>
                  <a:pt x="3307270" y="0"/>
                </a:lnTo>
                <a:lnTo>
                  <a:pt x="330727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4" name="Freeform 14"/>
          <p:cNvSpPr/>
          <p:nvPr/>
        </p:nvSpPr>
        <p:spPr>
          <a:xfrm>
            <a:off x="-1224427" y="1874950"/>
            <a:ext cx="2448853" cy="2889502"/>
          </a:xfrm>
          <a:custGeom>
            <a:avLst/>
            <a:gdLst/>
            <a:ahLst/>
            <a:cxnLst/>
            <a:rect l="l" t="t" r="r" b="b"/>
            <a:pathLst>
              <a:path w="2448853" h="2889502">
                <a:moveTo>
                  <a:pt x="0" y="0"/>
                </a:moveTo>
                <a:lnTo>
                  <a:pt x="2448854" y="0"/>
                </a:lnTo>
                <a:lnTo>
                  <a:pt x="2448854" y="2889503"/>
                </a:lnTo>
                <a:lnTo>
                  <a:pt x="0" y="288950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5" name="TextBox 15"/>
          <p:cNvSpPr txBox="1"/>
          <p:nvPr/>
        </p:nvSpPr>
        <p:spPr>
          <a:xfrm>
            <a:off x="3177108" y="3630549"/>
            <a:ext cx="11933784" cy="1512951"/>
          </a:xfrm>
          <a:prstGeom prst="rect">
            <a:avLst/>
          </a:prstGeom>
        </p:spPr>
        <p:txBody>
          <a:bodyPr lIns="0" tIns="0" rIns="0" bIns="0" rtlCol="0" anchor="t">
            <a:spAutoFit/>
          </a:bodyPr>
          <a:lstStyle/>
          <a:p>
            <a:pPr algn="ctr">
              <a:lnSpc>
                <a:spcPts val="4032"/>
              </a:lnSpc>
            </a:pPr>
            <a:r>
              <a:rPr lang="en-US" sz="3600">
                <a:solidFill>
                  <a:srgbClr val="FFFFFF"/>
                </a:solidFill>
                <a:latin typeface="Quicksand Bold"/>
              </a:rPr>
              <a:t>CI (CONTINUOUS INTEGRATION) DAN CD (CONTINUOUS DELIVERY AND/OR CONTINUOUS DEPLOYMENT)</a:t>
            </a:r>
          </a:p>
        </p:txBody>
      </p:sp>
      <p:sp>
        <p:nvSpPr>
          <p:cNvPr id="16" name="TextBox 16"/>
          <p:cNvSpPr txBox="1"/>
          <p:nvPr/>
        </p:nvSpPr>
        <p:spPr>
          <a:xfrm>
            <a:off x="2893329" y="5433719"/>
            <a:ext cx="12501343" cy="645795"/>
          </a:xfrm>
          <a:prstGeom prst="rect">
            <a:avLst/>
          </a:prstGeom>
        </p:spPr>
        <p:txBody>
          <a:bodyPr lIns="0" tIns="0" rIns="0" bIns="0" rtlCol="0" anchor="t">
            <a:spAutoFit/>
          </a:bodyPr>
          <a:lstStyle/>
          <a:p>
            <a:pPr algn="ctr">
              <a:lnSpc>
                <a:spcPts val="5040"/>
              </a:lnSpc>
            </a:pPr>
            <a:r>
              <a:rPr lang="en-US" sz="4500">
                <a:solidFill>
                  <a:srgbClr val="FFFFFF"/>
                </a:solidFill>
                <a:latin typeface="Quicksand Bold"/>
              </a:rPr>
              <a:t> CI/CD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92060" y="1195492"/>
            <a:ext cx="12333177" cy="503301"/>
          </a:xfrm>
          <a:prstGeom prst="rect">
            <a:avLst/>
          </a:prstGeom>
        </p:spPr>
        <p:txBody>
          <a:bodyPr lIns="0" tIns="0" rIns="0" bIns="0" rtlCol="0" anchor="t">
            <a:spAutoFit/>
          </a:bodyPr>
          <a:lstStyle/>
          <a:p>
            <a:pPr algn="ctr">
              <a:lnSpc>
                <a:spcPts val="4032"/>
              </a:lnSpc>
            </a:pPr>
            <a:r>
              <a:rPr lang="en-US" sz="3600">
                <a:solidFill>
                  <a:srgbClr val="FFFFFF"/>
                </a:solidFill>
                <a:latin typeface="Quicksand Bold"/>
              </a:rPr>
              <a:t>PENGERTIAN CI/CD</a:t>
            </a:r>
          </a:p>
        </p:txBody>
      </p:sp>
      <p:sp>
        <p:nvSpPr>
          <p:cNvPr id="4" name="TextBox 4"/>
          <p:cNvSpPr txBox="1"/>
          <p:nvPr/>
        </p:nvSpPr>
        <p:spPr>
          <a:xfrm>
            <a:off x="3664419" y="2235912"/>
            <a:ext cx="10588460" cy="6282690"/>
          </a:xfrm>
          <a:prstGeom prst="rect">
            <a:avLst/>
          </a:prstGeom>
        </p:spPr>
        <p:txBody>
          <a:bodyPr lIns="0" tIns="0" rIns="0" bIns="0" rtlCol="0" anchor="t">
            <a:spAutoFit/>
          </a:bodyPr>
          <a:lstStyle/>
          <a:p>
            <a:pPr>
              <a:lnSpc>
                <a:spcPts val="3359"/>
              </a:lnSpc>
            </a:pPr>
            <a:r>
              <a:rPr lang="en-US" sz="2400">
                <a:solidFill>
                  <a:srgbClr val="FFFFFF"/>
                </a:solidFill>
                <a:latin typeface="Quicksand Medium"/>
              </a:rPr>
              <a:t>Continous integration umumnya adalah ketika developer melakukan perubahan, maka perubahan tersebut dapat dilakukan secara teratur dan sudah melewati tahapan build, test, dan merged pada suatu repositori penyimpanan source code</a:t>
            </a:r>
          </a:p>
          <a:p>
            <a:pPr>
              <a:lnSpc>
                <a:spcPts val="3359"/>
              </a:lnSpc>
            </a:pPr>
            <a:endParaRPr lang="en-US" sz="2400">
              <a:solidFill>
                <a:srgbClr val="FFFFFF"/>
              </a:solidFill>
              <a:latin typeface="Quicksand Medium"/>
            </a:endParaRPr>
          </a:p>
          <a:p>
            <a:pPr>
              <a:lnSpc>
                <a:spcPts val="3359"/>
              </a:lnSpc>
            </a:pPr>
            <a:r>
              <a:rPr lang="en-US" sz="2400">
                <a:solidFill>
                  <a:srgbClr val="FFFFFF"/>
                </a:solidFill>
                <a:latin typeface="Quicksand Medium Italics"/>
              </a:rPr>
              <a:t>Continous delivery </a:t>
            </a:r>
            <a:r>
              <a:rPr lang="en-US" sz="2400">
                <a:solidFill>
                  <a:srgbClr val="FFFFFF"/>
                </a:solidFill>
                <a:latin typeface="Quicksand Medium"/>
              </a:rPr>
              <a:t>lebih kepada bagaimana perubahan kode yang dibuat developer sudah melewati </a:t>
            </a:r>
            <a:r>
              <a:rPr lang="en-US" sz="2400">
                <a:solidFill>
                  <a:srgbClr val="FFFFFF"/>
                </a:solidFill>
                <a:latin typeface="Quicksand Medium Italics"/>
              </a:rPr>
              <a:t>bug test</a:t>
            </a:r>
            <a:r>
              <a:rPr lang="en-US" sz="2400">
                <a:solidFill>
                  <a:srgbClr val="FFFFFF"/>
                </a:solidFill>
                <a:latin typeface="Quicksand Medium"/>
              </a:rPr>
              <a:t> dan telah ter-upload ke repositori penyimpanan (seperti Gitlab, Github, Bitbucket). Kode yang diubah tadi sudah dapat di </a:t>
            </a:r>
            <a:r>
              <a:rPr lang="en-US" sz="2400">
                <a:solidFill>
                  <a:srgbClr val="FFFFFF"/>
                </a:solidFill>
                <a:latin typeface="Quicksand Medium Italics"/>
              </a:rPr>
              <a:t>deploy </a:t>
            </a:r>
            <a:r>
              <a:rPr lang="en-US" sz="2400">
                <a:solidFill>
                  <a:srgbClr val="FFFFFF"/>
                </a:solidFill>
                <a:latin typeface="Quicksand Medium"/>
              </a:rPr>
              <a:t>dan masuk</a:t>
            </a:r>
            <a:r>
              <a:rPr lang="en-US" sz="2400">
                <a:solidFill>
                  <a:srgbClr val="FFFFFF"/>
                </a:solidFill>
                <a:latin typeface="Quicksand Medium Italics"/>
              </a:rPr>
              <a:t> live production.</a:t>
            </a:r>
          </a:p>
          <a:p>
            <a:pPr>
              <a:lnSpc>
                <a:spcPts val="3359"/>
              </a:lnSpc>
            </a:pPr>
            <a:endParaRPr lang="en-US" sz="2400">
              <a:solidFill>
                <a:srgbClr val="FFFFFF"/>
              </a:solidFill>
              <a:latin typeface="Quicksand Medium Italics"/>
            </a:endParaRPr>
          </a:p>
          <a:p>
            <a:pPr>
              <a:lnSpc>
                <a:spcPts val="3359"/>
              </a:lnSpc>
            </a:pPr>
            <a:r>
              <a:rPr lang="en-US" sz="2400">
                <a:solidFill>
                  <a:srgbClr val="FFFFFF"/>
                </a:solidFill>
                <a:latin typeface="Quicksand Medium Italics"/>
              </a:rPr>
              <a:t>Continuous deployment lebih mengacu kepada release secara otomatis perubahan dari repositori hingga kode siap di-deploy ke production. Dengan ini, beban tugas Ops Team tentu akan berkurang dan juga dapat mempercepat deployment aplikasi untuk siap digunakan bagi para pengguna.</a:t>
            </a:r>
          </a:p>
        </p:txBody>
      </p:sp>
      <p:sp>
        <p:nvSpPr>
          <p:cNvPr id="5" name="Freeform 5"/>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008838" y="954903"/>
            <a:ext cx="14270324" cy="1008126"/>
          </a:xfrm>
          <a:prstGeom prst="rect">
            <a:avLst/>
          </a:prstGeom>
        </p:spPr>
        <p:txBody>
          <a:bodyPr lIns="0" tIns="0" rIns="0" bIns="0" rtlCol="0" anchor="t">
            <a:spAutoFit/>
          </a:bodyPr>
          <a:lstStyle/>
          <a:p>
            <a:pPr>
              <a:lnSpc>
                <a:spcPts val="4032"/>
              </a:lnSpc>
            </a:pPr>
            <a:r>
              <a:rPr lang="en-US" sz="3600">
                <a:solidFill>
                  <a:srgbClr val="FFFFFF"/>
                </a:solidFill>
                <a:latin typeface="Quicksand Bold"/>
              </a:rPr>
              <a:t>KONFIGURASI CI/CD </a:t>
            </a:r>
          </a:p>
          <a:p>
            <a:pPr>
              <a:lnSpc>
                <a:spcPts val="4032"/>
              </a:lnSpc>
            </a:pPr>
            <a:r>
              <a:rPr lang="en-US" sz="3600">
                <a:solidFill>
                  <a:srgbClr val="FFFFFF"/>
                </a:solidFill>
                <a:latin typeface="Quicksand Bold"/>
              </a:rPr>
              <a:t>MENGGUNAKAN GITHUB ACTION</a:t>
            </a:r>
          </a:p>
        </p:txBody>
      </p:sp>
      <p:sp>
        <p:nvSpPr>
          <p:cNvPr id="4" name="Freeform 4"/>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9321033" y="9021054"/>
            <a:ext cx="4374043" cy="1813240"/>
          </a:xfrm>
          <a:custGeom>
            <a:avLst/>
            <a:gdLst/>
            <a:ahLst/>
            <a:cxnLst/>
            <a:rect l="l" t="t" r="r" b="b"/>
            <a:pathLst>
              <a:path w="4374043" h="1813240">
                <a:moveTo>
                  <a:pt x="0" y="0"/>
                </a:moveTo>
                <a:lnTo>
                  <a:pt x="4374043" y="0"/>
                </a:lnTo>
                <a:lnTo>
                  <a:pt x="4374043" y="1813239"/>
                </a:lnTo>
                <a:lnTo>
                  <a:pt x="0" y="18132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4236848"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5614050" y="-2250321"/>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5400000">
            <a:off x="-2187021" y="1002155"/>
            <a:ext cx="4374043" cy="1813240"/>
          </a:xfrm>
          <a:custGeom>
            <a:avLst/>
            <a:gdLst/>
            <a:ahLst/>
            <a:cxnLst/>
            <a:rect l="l" t="t" r="r" b="b"/>
            <a:pathLst>
              <a:path w="4374043" h="1813240">
                <a:moveTo>
                  <a:pt x="0" y="0"/>
                </a:moveTo>
                <a:lnTo>
                  <a:pt x="4374042" y="0"/>
                </a:lnTo>
                <a:lnTo>
                  <a:pt x="4374042"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10800000">
            <a:off x="14907590" y="9219814"/>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2084656" y="2163054"/>
            <a:ext cx="5670203" cy="6858000"/>
          </a:xfrm>
          <a:prstGeom prst="rect">
            <a:avLst/>
          </a:prstGeom>
        </p:spPr>
        <p:txBody>
          <a:bodyPr lIns="0" tIns="0" rIns="0" bIns="0" rtlCol="0" anchor="t">
            <a:spAutoFit/>
          </a:bodyPr>
          <a:lstStyle/>
          <a:p>
            <a:pPr>
              <a:lnSpc>
                <a:spcPts val="2280"/>
              </a:lnSpc>
              <a:spcBef>
                <a:spcPct val="0"/>
              </a:spcBef>
            </a:pPr>
            <a:r>
              <a:rPr lang="en-US" sz="1900">
                <a:solidFill>
                  <a:srgbClr val="FFFFFF"/>
                </a:solidFill>
                <a:latin typeface="HK Grotesk Semi-Bold"/>
              </a:rPr>
              <a:t>image: python:latest</a:t>
            </a:r>
          </a:p>
          <a:p>
            <a:pPr>
              <a:lnSpc>
                <a:spcPts val="2280"/>
              </a:lnSpc>
              <a:spcBef>
                <a:spcPct val="0"/>
              </a:spcBef>
            </a:pPr>
            <a:endParaRPr lang="en-US" sz="1900">
              <a:solidFill>
                <a:srgbClr val="FFFFFF"/>
              </a:solidFill>
              <a:latin typeface="HK Grotesk Semi-Bold"/>
            </a:endParaRPr>
          </a:p>
          <a:p>
            <a:pPr>
              <a:lnSpc>
                <a:spcPts val="2280"/>
              </a:lnSpc>
              <a:spcBef>
                <a:spcPct val="0"/>
              </a:spcBef>
            </a:pPr>
            <a:r>
              <a:rPr lang="en-US" sz="1900">
                <a:solidFill>
                  <a:srgbClr val="FFFFFF"/>
                </a:solidFill>
                <a:latin typeface="HK Grotesk Semi-Bold"/>
              </a:rPr>
              <a:t>stages:</a:t>
            </a:r>
          </a:p>
          <a:p>
            <a:pPr>
              <a:lnSpc>
                <a:spcPts val="2280"/>
              </a:lnSpc>
              <a:spcBef>
                <a:spcPct val="0"/>
              </a:spcBef>
            </a:pPr>
            <a:r>
              <a:rPr lang="en-US" sz="1900">
                <a:solidFill>
                  <a:srgbClr val="FFFFFF"/>
                </a:solidFill>
                <a:latin typeface="HK Grotesk Semi-Bold"/>
              </a:rPr>
              <a:t>    - test</a:t>
            </a:r>
          </a:p>
          <a:p>
            <a:pPr>
              <a:lnSpc>
                <a:spcPts val="2280"/>
              </a:lnSpc>
              <a:spcBef>
                <a:spcPct val="0"/>
              </a:spcBef>
            </a:pPr>
            <a:r>
              <a:rPr lang="en-US" sz="1900">
                <a:solidFill>
                  <a:srgbClr val="FFFFFF"/>
                </a:solidFill>
                <a:latin typeface="HK Grotesk Semi-Bold"/>
              </a:rPr>
              <a:t>    - flake8</a:t>
            </a:r>
          </a:p>
          <a:p>
            <a:pPr>
              <a:lnSpc>
                <a:spcPts val="2280"/>
              </a:lnSpc>
              <a:spcBef>
                <a:spcPct val="0"/>
              </a:spcBef>
            </a:pPr>
            <a:r>
              <a:rPr lang="en-US" sz="1900">
                <a:solidFill>
                  <a:srgbClr val="FFFFFF"/>
                </a:solidFill>
                <a:latin typeface="HK Grotesk Semi-Bold"/>
              </a:rPr>
              <a:t>    - build</a:t>
            </a:r>
          </a:p>
          <a:p>
            <a:pPr>
              <a:lnSpc>
                <a:spcPts val="2280"/>
              </a:lnSpc>
              <a:spcBef>
                <a:spcPct val="0"/>
              </a:spcBef>
            </a:pPr>
            <a:r>
              <a:rPr lang="en-US" sz="1900">
                <a:solidFill>
                  <a:srgbClr val="FFFFFF"/>
                </a:solidFill>
                <a:latin typeface="HK Grotesk Semi-Bold"/>
              </a:rPr>
              <a:t>    - sonarqube</a:t>
            </a:r>
          </a:p>
          <a:p>
            <a:pPr>
              <a:lnSpc>
                <a:spcPts val="2280"/>
              </a:lnSpc>
              <a:spcBef>
                <a:spcPct val="0"/>
              </a:spcBef>
            </a:pPr>
            <a:r>
              <a:rPr lang="en-US" sz="1900">
                <a:solidFill>
                  <a:srgbClr val="FFFFFF"/>
                </a:solidFill>
                <a:latin typeface="HK Grotesk Semi-Bold"/>
              </a:rPr>
              <a:t>    - deploy</a:t>
            </a:r>
          </a:p>
          <a:p>
            <a:pPr>
              <a:lnSpc>
                <a:spcPts val="2280"/>
              </a:lnSpc>
              <a:spcBef>
                <a:spcPct val="0"/>
              </a:spcBef>
            </a:pPr>
            <a:endParaRPr lang="en-US" sz="1900">
              <a:solidFill>
                <a:srgbClr val="FFFFFF"/>
              </a:solidFill>
              <a:latin typeface="HK Grotesk Semi-Bold"/>
            </a:endParaRPr>
          </a:p>
          <a:p>
            <a:pPr>
              <a:lnSpc>
                <a:spcPts val="2280"/>
              </a:lnSpc>
              <a:spcBef>
                <a:spcPct val="0"/>
              </a:spcBef>
            </a:pPr>
            <a:r>
              <a:rPr lang="en-US" sz="1900">
                <a:solidFill>
                  <a:srgbClr val="FFFFFF"/>
                </a:solidFill>
                <a:latin typeface="HK Grotesk Semi-Bold"/>
              </a:rPr>
              <a:t>variables:</a:t>
            </a:r>
          </a:p>
          <a:p>
            <a:pPr>
              <a:lnSpc>
                <a:spcPts val="2280"/>
              </a:lnSpc>
              <a:spcBef>
                <a:spcPct val="0"/>
              </a:spcBef>
            </a:pPr>
            <a:r>
              <a:rPr lang="en-US" sz="1900">
                <a:solidFill>
                  <a:srgbClr val="FFFFFF"/>
                </a:solidFill>
                <a:latin typeface="HK Grotesk Semi-Bold"/>
              </a:rPr>
              <a:t>  PIP_CACHE_DIR: "$CI_PROJECT_DIR/.cache/pip"</a:t>
            </a:r>
          </a:p>
          <a:p>
            <a:pPr>
              <a:lnSpc>
                <a:spcPts val="2280"/>
              </a:lnSpc>
              <a:spcBef>
                <a:spcPct val="0"/>
              </a:spcBef>
            </a:pPr>
            <a:r>
              <a:rPr lang="en-US" sz="1900">
                <a:solidFill>
                  <a:srgbClr val="FFFFFF"/>
                </a:solidFill>
                <a:latin typeface="HK Grotesk Semi-Bold"/>
              </a:rPr>
              <a:t>  DOCKER_DRIVER: overlay2</a:t>
            </a:r>
          </a:p>
          <a:p>
            <a:pPr>
              <a:lnSpc>
                <a:spcPts val="2280"/>
              </a:lnSpc>
              <a:spcBef>
                <a:spcPct val="0"/>
              </a:spcBef>
            </a:pPr>
            <a:endParaRPr lang="en-US" sz="1900">
              <a:solidFill>
                <a:srgbClr val="FFFFFF"/>
              </a:solidFill>
              <a:latin typeface="HK Grotesk Semi-Bold"/>
            </a:endParaRPr>
          </a:p>
          <a:p>
            <a:pPr>
              <a:lnSpc>
                <a:spcPts val="2280"/>
              </a:lnSpc>
              <a:spcBef>
                <a:spcPct val="0"/>
              </a:spcBef>
            </a:pPr>
            <a:r>
              <a:rPr lang="en-US" sz="1900">
                <a:solidFill>
                  <a:srgbClr val="FFFFFF"/>
                </a:solidFill>
                <a:latin typeface="HK Grotesk Semi-Bold"/>
              </a:rPr>
              <a:t>cache:</a:t>
            </a:r>
          </a:p>
          <a:p>
            <a:pPr>
              <a:lnSpc>
                <a:spcPts val="2280"/>
              </a:lnSpc>
              <a:spcBef>
                <a:spcPct val="0"/>
              </a:spcBef>
            </a:pPr>
            <a:r>
              <a:rPr lang="en-US" sz="1900">
                <a:solidFill>
                  <a:srgbClr val="FFFFFF"/>
                </a:solidFill>
                <a:latin typeface="HK Grotesk Semi-Bold"/>
              </a:rPr>
              <a:t>  paths:</a:t>
            </a:r>
          </a:p>
          <a:p>
            <a:pPr>
              <a:lnSpc>
                <a:spcPts val="2280"/>
              </a:lnSpc>
              <a:spcBef>
                <a:spcPct val="0"/>
              </a:spcBef>
            </a:pPr>
            <a:r>
              <a:rPr lang="en-US" sz="1900">
                <a:solidFill>
                  <a:srgbClr val="FFFFFF"/>
                </a:solidFill>
                <a:latin typeface="HK Grotesk Semi-Bold"/>
              </a:rPr>
              <a:t>    - .cache/pip</a:t>
            </a:r>
          </a:p>
          <a:p>
            <a:pPr>
              <a:lnSpc>
                <a:spcPts val="2280"/>
              </a:lnSpc>
              <a:spcBef>
                <a:spcPct val="0"/>
              </a:spcBef>
            </a:pPr>
            <a:r>
              <a:rPr lang="en-US" sz="1900">
                <a:solidFill>
                  <a:srgbClr val="FFFFFF"/>
                </a:solidFill>
                <a:latin typeface="HK Grotesk Semi-Bold"/>
              </a:rPr>
              <a:t>    - venv/</a:t>
            </a:r>
          </a:p>
          <a:p>
            <a:pPr>
              <a:lnSpc>
                <a:spcPts val="2280"/>
              </a:lnSpc>
              <a:spcBef>
                <a:spcPct val="0"/>
              </a:spcBef>
            </a:pPr>
            <a:endParaRPr lang="en-US" sz="1900">
              <a:solidFill>
                <a:srgbClr val="FFFFFF"/>
              </a:solidFill>
              <a:latin typeface="HK Grotesk Semi-Bold"/>
            </a:endParaRPr>
          </a:p>
          <a:p>
            <a:pPr>
              <a:lnSpc>
                <a:spcPts val="2280"/>
              </a:lnSpc>
              <a:spcBef>
                <a:spcPct val="0"/>
              </a:spcBef>
            </a:pPr>
            <a:r>
              <a:rPr lang="en-US" sz="1900">
                <a:solidFill>
                  <a:srgbClr val="FFFFFF"/>
                </a:solidFill>
                <a:latin typeface="HK Grotesk Semi-Bold"/>
              </a:rPr>
              <a:t>before_script:</a:t>
            </a:r>
          </a:p>
          <a:p>
            <a:pPr>
              <a:lnSpc>
                <a:spcPts val="2280"/>
              </a:lnSpc>
              <a:spcBef>
                <a:spcPct val="0"/>
              </a:spcBef>
            </a:pPr>
            <a:r>
              <a:rPr lang="en-US" sz="1900">
                <a:solidFill>
                  <a:srgbClr val="FFFFFF"/>
                </a:solidFill>
                <a:latin typeface="HK Grotesk Semi-Bold"/>
              </a:rPr>
              <a:t>  - python -V                       </a:t>
            </a:r>
          </a:p>
          <a:p>
            <a:pPr>
              <a:lnSpc>
                <a:spcPts val="2280"/>
              </a:lnSpc>
              <a:spcBef>
                <a:spcPct val="0"/>
              </a:spcBef>
            </a:pPr>
            <a:r>
              <a:rPr lang="en-US" sz="1900">
                <a:solidFill>
                  <a:srgbClr val="FFFFFF"/>
                </a:solidFill>
                <a:latin typeface="HK Grotesk Semi-Bold"/>
              </a:rPr>
              <a:t>  - pip install virtualenv</a:t>
            </a:r>
          </a:p>
          <a:p>
            <a:pPr>
              <a:lnSpc>
                <a:spcPts val="2280"/>
              </a:lnSpc>
              <a:spcBef>
                <a:spcPct val="0"/>
              </a:spcBef>
            </a:pPr>
            <a:r>
              <a:rPr lang="en-US" sz="1900">
                <a:solidFill>
                  <a:srgbClr val="FFFFFF"/>
                </a:solidFill>
                <a:latin typeface="HK Grotesk Semi-Bold"/>
              </a:rPr>
              <a:t>  - virtualenv venv</a:t>
            </a:r>
          </a:p>
          <a:p>
            <a:pPr>
              <a:lnSpc>
                <a:spcPts val="2280"/>
              </a:lnSpc>
              <a:spcBef>
                <a:spcPct val="0"/>
              </a:spcBef>
            </a:pPr>
            <a:r>
              <a:rPr lang="en-US" sz="1900">
                <a:solidFill>
                  <a:srgbClr val="FFFFFF"/>
                </a:solidFill>
                <a:latin typeface="HK Grotesk Semi-Bold"/>
              </a:rPr>
              <a:t>  - source venv/bin/activate</a:t>
            </a:r>
          </a:p>
          <a:p>
            <a:pPr>
              <a:lnSpc>
                <a:spcPts val="2280"/>
              </a:lnSpc>
              <a:spcBef>
                <a:spcPct val="0"/>
              </a:spcBef>
            </a:pPr>
            <a:r>
              <a:rPr lang="en-US" sz="1900">
                <a:solidFill>
                  <a:srgbClr val="FFFFFF"/>
                </a:solidFill>
                <a:latin typeface="HK Grotesk Semi-Bold"/>
              </a:rPr>
              <a:t>  - pip install -r requirements.txt...</a:t>
            </a:r>
          </a:p>
        </p:txBody>
      </p:sp>
      <p:sp>
        <p:nvSpPr>
          <p:cNvPr id="12" name="TextBox 12"/>
          <p:cNvSpPr txBox="1"/>
          <p:nvPr/>
        </p:nvSpPr>
        <p:spPr>
          <a:xfrm>
            <a:off x="8548815" y="5281856"/>
            <a:ext cx="8326405" cy="3257550"/>
          </a:xfrm>
          <a:prstGeom prst="rect">
            <a:avLst/>
          </a:prstGeom>
        </p:spPr>
        <p:txBody>
          <a:bodyPr lIns="0" tIns="0" rIns="0" bIns="0" rtlCol="0" anchor="t">
            <a:spAutoFit/>
          </a:bodyPr>
          <a:lstStyle/>
          <a:p>
            <a:pPr>
              <a:lnSpc>
                <a:spcPts val="2879"/>
              </a:lnSpc>
              <a:spcBef>
                <a:spcPct val="0"/>
              </a:spcBef>
            </a:pPr>
            <a:r>
              <a:rPr lang="en-US" sz="2400">
                <a:solidFill>
                  <a:srgbClr val="FFFFFF"/>
                </a:solidFill>
                <a:latin typeface="HK Grotesk Semi-Bold"/>
              </a:rPr>
              <a:t>Pada konfigurasi disini image python:latest digunakan sebagai dasar untuk menjalankan kumpulan pekerjaan yang dilakukan oleh gitlab-runner. Selain itu, untuk stage terdiri dari test, flake8 (linter), build (yang akan digunakan untuk gambar docker), sonarqube (analisis pengontrol statis), dan deployment. Selain itu, cache diperlukan untuk mempercepat CI/CD. Terakhir, sebelum_script dibutuhkan untuk mengeksekusi tugas yang diinginkan sebelum masuk ke job tertentu.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1646</Words>
  <Application>Microsoft Office PowerPoint</Application>
  <PresentationFormat>Custom</PresentationFormat>
  <Paragraphs>188</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HK Grotesk Semi-Bold</vt:lpstr>
      <vt:lpstr>HK Grotesk Bold</vt:lpstr>
      <vt:lpstr>Calibri</vt:lpstr>
      <vt:lpstr>HK Grotesk Medium</vt:lpstr>
      <vt:lpstr>HK Grotesk Light Italics</vt:lpstr>
      <vt:lpstr>Arial</vt:lpstr>
      <vt:lpstr>Quicksand Medium Italics</vt:lpstr>
      <vt:lpstr>Quicksand Medium</vt:lpstr>
      <vt:lpstr>HK Grotesk Light</vt:lpstr>
      <vt:lpstr>Quicksand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Teal Dark Simple Digital  Lifestyle Pitch Deck Presentation</dc:title>
  <dc:creator>Administrator</dc:creator>
  <cp:lastModifiedBy>Administrator</cp:lastModifiedBy>
  <cp:revision>2</cp:revision>
  <dcterms:created xsi:type="dcterms:W3CDTF">2006-08-16T00:00:00Z</dcterms:created>
  <dcterms:modified xsi:type="dcterms:W3CDTF">2023-11-04T15:10:15Z</dcterms:modified>
  <dc:identifier>DAFyzGPO9iI</dc:identifier>
</cp:coreProperties>
</file>